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99" r:id="rId3"/>
    <p:sldId id="371" r:id="rId4"/>
    <p:sldId id="330" r:id="rId5"/>
    <p:sldId id="379" r:id="rId6"/>
    <p:sldId id="380" r:id="rId7"/>
    <p:sldId id="340" r:id="rId8"/>
    <p:sldId id="372" r:id="rId9"/>
    <p:sldId id="385" r:id="rId10"/>
    <p:sldId id="376" r:id="rId11"/>
    <p:sldId id="384" r:id="rId12"/>
    <p:sldId id="377" r:id="rId13"/>
    <p:sldId id="373" r:id="rId14"/>
    <p:sldId id="342" r:id="rId15"/>
    <p:sldId id="361" r:id="rId16"/>
    <p:sldId id="363" r:id="rId17"/>
    <p:sldId id="364" r:id="rId18"/>
    <p:sldId id="347" r:id="rId19"/>
  </p:sldIdLst>
  <p:sldSz cx="9144000" cy="6858000" type="screen4x3"/>
  <p:notesSz cx="7023100" cy="9309100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pos="55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50736"/>
    <a:srgbClr val="E83618"/>
    <a:srgbClr val="FF5B5B"/>
    <a:srgbClr val="FF3300"/>
    <a:srgbClr val="A20000"/>
    <a:srgbClr val="920000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4908" autoAdjust="0"/>
  </p:normalViewPr>
  <p:slideViewPr>
    <p:cSldViewPr snapToGrid="0">
      <p:cViewPr varScale="1">
        <p:scale>
          <a:sx n="112" d="100"/>
          <a:sy n="112" d="100"/>
        </p:scale>
        <p:origin x="1566" y="102"/>
      </p:cViewPr>
      <p:guideLst>
        <p:guide orient="horz" pos="3935"/>
        <p:guide pos="555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72917-4105-41CB-9B6E-9085BA924925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AA687E4-F393-41F1-B8B9-C81645DDA850}">
      <dgm:prSet phldrT="[Text]" custT="1"/>
      <dgm:spPr>
        <a:solidFill>
          <a:srgbClr val="F50736"/>
        </a:solidFill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1. Roles of a Managed Care Pharmacist</a:t>
          </a:r>
          <a:endParaRPr lang="en-US" sz="2400" b="1" dirty="0">
            <a:solidFill>
              <a:srgbClr val="000000"/>
            </a:solidFill>
          </a:endParaRPr>
        </a:p>
      </dgm:t>
    </dgm:pt>
    <dgm:pt modelId="{65FD464F-DB17-46C9-9052-701F8F90F183}" type="parTrans" cxnId="{46A03C05-F11C-4DA5-BE5F-70514AFAD7D5}">
      <dgm:prSet/>
      <dgm:spPr/>
      <dgm:t>
        <a:bodyPr/>
        <a:lstStyle/>
        <a:p>
          <a:endParaRPr lang="en-US"/>
        </a:p>
      </dgm:t>
    </dgm:pt>
    <dgm:pt modelId="{8D2CDFE9-9FC3-4759-B27C-CB47E153E21D}" type="sibTrans" cxnId="{46A03C05-F11C-4DA5-BE5F-70514AFAD7D5}">
      <dgm:prSet/>
      <dgm:spPr/>
      <dgm:t>
        <a:bodyPr/>
        <a:lstStyle/>
        <a:p>
          <a:endParaRPr lang="en-US"/>
        </a:p>
      </dgm:t>
    </dgm:pt>
    <dgm:pt modelId="{99F01AA3-8234-4D6C-A3F8-43F8B90560DA}">
      <dgm:prSet phldrT="[Text]"/>
      <dgm:spPr>
        <a:solidFill>
          <a:srgbClr val="F50736"/>
        </a:solidFill>
      </dgm:spPr>
      <dgm:t>
        <a:bodyPr/>
        <a:lstStyle/>
        <a:p>
          <a:r>
            <a:rPr lang="en-US" b="1" dirty="0" smtClean="0"/>
            <a:t>4. Questions</a:t>
          </a:r>
          <a:endParaRPr lang="en-US" b="1" dirty="0"/>
        </a:p>
      </dgm:t>
    </dgm:pt>
    <dgm:pt modelId="{0D4E088D-40B0-423F-B9FA-87FFA4F52763}" type="parTrans" cxnId="{836E3C5B-ACC5-4295-B1C2-9152FE369F19}">
      <dgm:prSet/>
      <dgm:spPr/>
      <dgm:t>
        <a:bodyPr/>
        <a:lstStyle/>
        <a:p>
          <a:endParaRPr lang="en-US"/>
        </a:p>
      </dgm:t>
    </dgm:pt>
    <dgm:pt modelId="{C93D2FF2-D161-4433-B718-115EB7AE6B25}" type="sibTrans" cxnId="{836E3C5B-ACC5-4295-B1C2-9152FE369F19}">
      <dgm:prSet/>
      <dgm:spPr/>
      <dgm:t>
        <a:bodyPr/>
        <a:lstStyle/>
        <a:p>
          <a:endParaRPr lang="en-US"/>
        </a:p>
      </dgm:t>
    </dgm:pt>
    <dgm:pt modelId="{9447872B-395E-4992-9B9D-604C2F409B39}">
      <dgm:prSet/>
      <dgm:spPr>
        <a:solidFill>
          <a:srgbClr val="F50736"/>
        </a:solidFill>
      </dgm:spPr>
      <dgm:t>
        <a:bodyPr/>
        <a:lstStyle/>
        <a:p>
          <a:r>
            <a:rPr lang="en-US" b="1" dirty="0" smtClean="0"/>
            <a:t>2. Kelsey Seybold Clinic Residency Program</a:t>
          </a:r>
          <a:endParaRPr lang="en-US" b="1" dirty="0"/>
        </a:p>
      </dgm:t>
    </dgm:pt>
    <dgm:pt modelId="{E925B33A-CAF6-4FB9-AD7E-6FD021947B23}" type="parTrans" cxnId="{9C6D438F-783A-4440-9FA9-B7BD72B4773A}">
      <dgm:prSet/>
      <dgm:spPr/>
      <dgm:t>
        <a:bodyPr/>
        <a:lstStyle/>
        <a:p>
          <a:endParaRPr lang="en-US"/>
        </a:p>
      </dgm:t>
    </dgm:pt>
    <dgm:pt modelId="{AA0B2CFB-139E-4D96-A4FC-90169AC1CE06}" type="sibTrans" cxnId="{9C6D438F-783A-4440-9FA9-B7BD72B4773A}">
      <dgm:prSet/>
      <dgm:spPr/>
      <dgm:t>
        <a:bodyPr/>
        <a:lstStyle/>
        <a:p>
          <a:endParaRPr lang="en-US"/>
        </a:p>
      </dgm:t>
    </dgm:pt>
    <dgm:pt modelId="{1A6BC83C-0BC5-41DE-92D7-A4BB3E5D4E0A}">
      <dgm:prSet/>
      <dgm:spPr>
        <a:solidFill>
          <a:srgbClr val="F50736"/>
        </a:solidFill>
      </dgm:spPr>
      <dgm:t>
        <a:bodyPr/>
        <a:lstStyle/>
        <a:p>
          <a:r>
            <a:rPr lang="en-US" b="1" dirty="0" smtClean="0"/>
            <a:t>3. Preparing for a Job in Managed Care</a:t>
          </a:r>
          <a:endParaRPr lang="en-US" b="1" dirty="0"/>
        </a:p>
      </dgm:t>
    </dgm:pt>
    <dgm:pt modelId="{C974F605-D504-4A36-A288-A73F260FAA19}" type="parTrans" cxnId="{363C48FF-2C9F-48BB-8298-D5D815FC5B31}">
      <dgm:prSet/>
      <dgm:spPr/>
      <dgm:t>
        <a:bodyPr/>
        <a:lstStyle/>
        <a:p>
          <a:endParaRPr lang="en-US"/>
        </a:p>
      </dgm:t>
    </dgm:pt>
    <dgm:pt modelId="{82CC798E-EB55-4B2F-AF82-FFFECC030B88}" type="sibTrans" cxnId="{363C48FF-2C9F-48BB-8298-D5D815FC5B31}">
      <dgm:prSet/>
      <dgm:spPr/>
      <dgm:t>
        <a:bodyPr/>
        <a:lstStyle/>
        <a:p>
          <a:endParaRPr lang="en-US"/>
        </a:p>
      </dgm:t>
    </dgm:pt>
    <dgm:pt modelId="{BC6E3B7F-BA8E-4566-8D2E-44C2D57CDD87}" type="pres">
      <dgm:prSet presAssocID="{ACE72917-4105-41CB-9B6E-9085BA9249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100DF-EEE7-43BD-8082-DFDE3AC9E3C0}" type="pres">
      <dgm:prSet presAssocID="{AAA687E4-F393-41F1-B8B9-C81645DDA850}" presName="parentLin" presStyleCnt="0"/>
      <dgm:spPr/>
    </dgm:pt>
    <dgm:pt modelId="{E629440F-284D-4A75-BB69-E20AFF59C671}" type="pres">
      <dgm:prSet presAssocID="{AAA687E4-F393-41F1-B8B9-C81645DDA85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9BB0A7C-96FA-4904-ABF5-DF393E4C9A93}" type="pres">
      <dgm:prSet presAssocID="{AAA687E4-F393-41F1-B8B9-C81645DDA8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3261B-C244-41DA-8DF2-83DAAE84A8BA}" type="pres">
      <dgm:prSet presAssocID="{AAA687E4-F393-41F1-B8B9-C81645DDA850}" presName="negativeSpace" presStyleCnt="0"/>
      <dgm:spPr/>
    </dgm:pt>
    <dgm:pt modelId="{AFF1B4AA-FA77-4F77-AD3A-3355AC03E21E}" type="pres">
      <dgm:prSet presAssocID="{AAA687E4-F393-41F1-B8B9-C81645DDA850}" presName="childText" presStyleLbl="conFgAcc1" presStyleIdx="0" presStyleCnt="4">
        <dgm:presLayoutVars>
          <dgm:bulletEnabled val="1"/>
        </dgm:presLayoutVars>
      </dgm:prSet>
      <dgm:spPr/>
    </dgm:pt>
    <dgm:pt modelId="{8E8FF86D-F01E-49EF-85C0-3B0A1CE3A6B6}" type="pres">
      <dgm:prSet presAssocID="{8D2CDFE9-9FC3-4759-B27C-CB47E153E21D}" presName="spaceBetweenRectangles" presStyleCnt="0"/>
      <dgm:spPr/>
    </dgm:pt>
    <dgm:pt modelId="{BC215FB1-EF77-410F-9DE3-510507FB1737}" type="pres">
      <dgm:prSet presAssocID="{9447872B-395E-4992-9B9D-604C2F409B39}" presName="parentLin" presStyleCnt="0"/>
      <dgm:spPr/>
    </dgm:pt>
    <dgm:pt modelId="{8D0B9EF4-8648-40EE-B1F4-479F9954396E}" type="pres">
      <dgm:prSet presAssocID="{9447872B-395E-4992-9B9D-604C2F409B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A9F3856-8E2E-432B-8123-32434169DCE7}" type="pres">
      <dgm:prSet presAssocID="{9447872B-395E-4992-9B9D-604C2F409B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E3C84-46D0-4571-A757-0CE738DA746C}" type="pres">
      <dgm:prSet presAssocID="{9447872B-395E-4992-9B9D-604C2F409B39}" presName="negativeSpace" presStyleCnt="0"/>
      <dgm:spPr/>
    </dgm:pt>
    <dgm:pt modelId="{C144073A-BAC3-44E8-B843-C6AD98383266}" type="pres">
      <dgm:prSet presAssocID="{9447872B-395E-4992-9B9D-604C2F409B39}" presName="childText" presStyleLbl="conFgAcc1" presStyleIdx="1" presStyleCnt="4">
        <dgm:presLayoutVars>
          <dgm:bulletEnabled val="1"/>
        </dgm:presLayoutVars>
      </dgm:prSet>
      <dgm:spPr/>
    </dgm:pt>
    <dgm:pt modelId="{2AD448E5-BE7B-4B1D-B056-9C1D2591D298}" type="pres">
      <dgm:prSet presAssocID="{AA0B2CFB-139E-4D96-A4FC-90169AC1CE06}" presName="spaceBetweenRectangles" presStyleCnt="0"/>
      <dgm:spPr/>
    </dgm:pt>
    <dgm:pt modelId="{5A7F7613-106E-4B99-B923-B101EE2EA393}" type="pres">
      <dgm:prSet presAssocID="{1A6BC83C-0BC5-41DE-92D7-A4BB3E5D4E0A}" presName="parentLin" presStyleCnt="0"/>
      <dgm:spPr/>
    </dgm:pt>
    <dgm:pt modelId="{466502DC-621D-42A5-AF01-4F32C92ACC28}" type="pres">
      <dgm:prSet presAssocID="{1A6BC83C-0BC5-41DE-92D7-A4BB3E5D4E0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7DBE986-51CC-4963-BB0B-5DF023244755}" type="pres">
      <dgm:prSet presAssocID="{1A6BC83C-0BC5-41DE-92D7-A4BB3E5D4E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54B6-E044-436F-AE7D-CCB9AFBA4150}" type="pres">
      <dgm:prSet presAssocID="{1A6BC83C-0BC5-41DE-92D7-A4BB3E5D4E0A}" presName="negativeSpace" presStyleCnt="0"/>
      <dgm:spPr/>
    </dgm:pt>
    <dgm:pt modelId="{3AD6EB7D-E38D-4685-8B76-4C21B27A3FB7}" type="pres">
      <dgm:prSet presAssocID="{1A6BC83C-0BC5-41DE-92D7-A4BB3E5D4E0A}" presName="childText" presStyleLbl="conFgAcc1" presStyleIdx="2" presStyleCnt="4">
        <dgm:presLayoutVars>
          <dgm:bulletEnabled val="1"/>
        </dgm:presLayoutVars>
      </dgm:prSet>
      <dgm:spPr/>
    </dgm:pt>
    <dgm:pt modelId="{3DAEF541-D450-4936-A5A8-E839959E2F21}" type="pres">
      <dgm:prSet presAssocID="{82CC798E-EB55-4B2F-AF82-FFFECC030B88}" presName="spaceBetweenRectangles" presStyleCnt="0"/>
      <dgm:spPr/>
    </dgm:pt>
    <dgm:pt modelId="{AAF1E713-B105-4490-BFEF-599E58FA7CB4}" type="pres">
      <dgm:prSet presAssocID="{99F01AA3-8234-4D6C-A3F8-43F8B90560DA}" presName="parentLin" presStyleCnt="0"/>
      <dgm:spPr/>
    </dgm:pt>
    <dgm:pt modelId="{ED3DA59C-1A23-4C6B-BFF8-D3025F633459}" type="pres">
      <dgm:prSet presAssocID="{99F01AA3-8234-4D6C-A3F8-43F8B90560D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91C85DD-B23E-4AF1-915B-CD3C309773B0}" type="pres">
      <dgm:prSet presAssocID="{99F01AA3-8234-4D6C-A3F8-43F8B90560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3707D-8324-4E6A-94B9-2859AC2804C5}" type="pres">
      <dgm:prSet presAssocID="{99F01AA3-8234-4D6C-A3F8-43F8B90560DA}" presName="negativeSpace" presStyleCnt="0"/>
      <dgm:spPr/>
    </dgm:pt>
    <dgm:pt modelId="{A5116074-735E-49FF-B118-7E3CEC296053}" type="pres">
      <dgm:prSet presAssocID="{99F01AA3-8234-4D6C-A3F8-43F8B90560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3C48FF-2C9F-48BB-8298-D5D815FC5B31}" srcId="{ACE72917-4105-41CB-9B6E-9085BA924925}" destId="{1A6BC83C-0BC5-41DE-92D7-A4BB3E5D4E0A}" srcOrd="2" destOrd="0" parTransId="{C974F605-D504-4A36-A288-A73F260FAA19}" sibTransId="{82CC798E-EB55-4B2F-AF82-FFFECC030B88}"/>
    <dgm:cxn modelId="{46A03C05-F11C-4DA5-BE5F-70514AFAD7D5}" srcId="{ACE72917-4105-41CB-9B6E-9085BA924925}" destId="{AAA687E4-F393-41F1-B8B9-C81645DDA850}" srcOrd="0" destOrd="0" parTransId="{65FD464F-DB17-46C9-9052-701F8F90F183}" sibTransId="{8D2CDFE9-9FC3-4759-B27C-CB47E153E21D}"/>
    <dgm:cxn modelId="{836E3C5B-ACC5-4295-B1C2-9152FE369F19}" srcId="{ACE72917-4105-41CB-9B6E-9085BA924925}" destId="{99F01AA3-8234-4D6C-A3F8-43F8B90560DA}" srcOrd="3" destOrd="0" parTransId="{0D4E088D-40B0-423F-B9FA-87FFA4F52763}" sibTransId="{C93D2FF2-D161-4433-B718-115EB7AE6B25}"/>
    <dgm:cxn modelId="{8116EB03-3512-49D4-9C87-16726808EB4A}" type="presOf" srcId="{1A6BC83C-0BC5-41DE-92D7-A4BB3E5D4E0A}" destId="{47DBE986-51CC-4963-BB0B-5DF023244755}" srcOrd="1" destOrd="0" presId="urn:microsoft.com/office/officeart/2005/8/layout/list1"/>
    <dgm:cxn modelId="{BC8D2B83-CEB3-40BF-9670-550E8430358D}" type="presOf" srcId="{99F01AA3-8234-4D6C-A3F8-43F8B90560DA}" destId="{ED3DA59C-1A23-4C6B-BFF8-D3025F633459}" srcOrd="0" destOrd="0" presId="urn:microsoft.com/office/officeart/2005/8/layout/list1"/>
    <dgm:cxn modelId="{8C3A582B-A1BE-4C21-9F92-AC5067BFE3B7}" type="presOf" srcId="{AAA687E4-F393-41F1-B8B9-C81645DDA850}" destId="{D9BB0A7C-96FA-4904-ABF5-DF393E4C9A93}" srcOrd="1" destOrd="0" presId="urn:microsoft.com/office/officeart/2005/8/layout/list1"/>
    <dgm:cxn modelId="{9C6D438F-783A-4440-9FA9-B7BD72B4773A}" srcId="{ACE72917-4105-41CB-9B6E-9085BA924925}" destId="{9447872B-395E-4992-9B9D-604C2F409B39}" srcOrd="1" destOrd="0" parTransId="{E925B33A-CAF6-4FB9-AD7E-6FD021947B23}" sibTransId="{AA0B2CFB-139E-4D96-A4FC-90169AC1CE06}"/>
    <dgm:cxn modelId="{2CB4E772-E5CC-42E9-963C-69CBD08EC27C}" type="presOf" srcId="{AAA687E4-F393-41F1-B8B9-C81645DDA850}" destId="{E629440F-284D-4A75-BB69-E20AFF59C671}" srcOrd="0" destOrd="0" presId="urn:microsoft.com/office/officeart/2005/8/layout/list1"/>
    <dgm:cxn modelId="{F659231A-7D4D-4391-906E-0B57590E8850}" type="presOf" srcId="{1A6BC83C-0BC5-41DE-92D7-A4BB3E5D4E0A}" destId="{466502DC-621D-42A5-AF01-4F32C92ACC28}" srcOrd="0" destOrd="0" presId="urn:microsoft.com/office/officeart/2005/8/layout/list1"/>
    <dgm:cxn modelId="{E35430B7-F7DA-47F2-9015-1D5CB589BC79}" type="presOf" srcId="{ACE72917-4105-41CB-9B6E-9085BA924925}" destId="{BC6E3B7F-BA8E-4566-8D2E-44C2D57CDD87}" srcOrd="0" destOrd="0" presId="urn:microsoft.com/office/officeart/2005/8/layout/list1"/>
    <dgm:cxn modelId="{AF357F09-950F-44E6-B8B0-3879A515C34F}" type="presOf" srcId="{9447872B-395E-4992-9B9D-604C2F409B39}" destId="{8D0B9EF4-8648-40EE-B1F4-479F9954396E}" srcOrd="0" destOrd="0" presId="urn:microsoft.com/office/officeart/2005/8/layout/list1"/>
    <dgm:cxn modelId="{C8C4699F-B46B-4F09-8618-0F2C84928664}" type="presOf" srcId="{9447872B-395E-4992-9B9D-604C2F409B39}" destId="{3A9F3856-8E2E-432B-8123-32434169DCE7}" srcOrd="1" destOrd="0" presId="urn:microsoft.com/office/officeart/2005/8/layout/list1"/>
    <dgm:cxn modelId="{5CB69123-85D0-4016-B0D8-B26626FCEA82}" type="presOf" srcId="{99F01AA3-8234-4D6C-A3F8-43F8B90560DA}" destId="{A91C85DD-B23E-4AF1-915B-CD3C309773B0}" srcOrd="1" destOrd="0" presId="urn:microsoft.com/office/officeart/2005/8/layout/list1"/>
    <dgm:cxn modelId="{F75EB72E-8C66-45A2-A3DA-2C5E768A15D3}" type="presParOf" srcId="{BC6E3B7F-BA8E-4566-8D2E-44C2D57CDD87}" destId="{B92100DF-EEE7-43BD-8082-DFDE3AC9E3C0}" srcOrd="0" destOrd="0" presId="urn:microsoft.com/office/officeart/2005/8/layout/list1"/>
    <dgm:cxn modelId="{1785E7C8-ABD0-4714-9E1F-CAB5D3FB1D2F}" type="presParOf" srcId="{B92100DF-EEE7-43BD-8082-DFDE3AC9E3C0}" destId="{E629440F-284D-4A75-BB69-E20AFF59C671}" srcOrd="0" destOrd="0" presId="urn:microsoft.com/office/officeart/2005/8/layout/list1"/>
    <dgm:cxn modelId="{4FF91929-4CC0-4150-8B24-15F71009DE12}" type="presParOf" srcId="{B92100DF-EEE7-43BD-8082-DFDE3AC9E3C0}" destId="{D9BB0A7C-96FA-4904-ABF5-DF393E4C9A93}" srcOrd="1" destOrd="0" presId="urn:microsoft.com/office/officeart/2005/8/layout/list1"/>
    <dgm:cxn modelId="{806D231E-8F30-4C6A-A3AF-4B3280AB626B}" type="presParOf" srcId="{BC6E3B7F-BA8E-4566-8D2E-44C2D57CDD87}" destId="{CAA3261B-C244-41DA-8DF2-83DAAE84A8BA}" srcOrd="1" destOrd="0" presId="urn:microsoft.com/office/officeart/2005/8/layout/list1"/>
    <dgm:cxn modelId="{4DC8C12E-3822-493A-A15D-47290385C726}" type="presParOf" srcId="{BC6E3B7F-BA8E-4566-8D2E-44C2D57CDD87}" destId="{AFF1B4AA-FA77-4F77-AD3A-3355AC03E21E}" srcOrd="2" destOrd="0" presId="urn:microsoft.com/office/officeart/2005/8/layout/list1"/>
    <dgm:cxn modelId="{25B913BA-1FC4-4317-82CE-359657BD1519}" type="presParOf" srcId="{BC6E3B7F-BA8E-4566-8D2E-44C2D57CDD87}" destId="{8E8FF86D-F01E-49EF-85C0-3B0A1CE3A6B6}" srcOrd="3" destOrd="0" presId="urn:microsoft.com/office/officeart/2005/8/layout/list1"/>
    <dgm:cxn modelId="{79864EAB-1B1C-4CA9-AC57-B70C47F76621}" type="presParOf" srcId="{BC6E3B7F-BA8E-4566-8D2E-44C2D57CDD87}" destId="{BC215FB1-EF77-410F-9DE3-510507FB1737}" srcOrd="4" destOrd="0" presId="urn:microsoft.com/office/officeart/2005/8/layout/list1"/>
    <dgm:cxn modelId="{F3D9E048-CAA3-4B24-96D0-246710DA7B94}" type="presParOf" srcId="{BC215FB1-EF77-410F-9DE3-510507FB1737}" destId="{8D0B9EF4-8648-40EE-B1F4-479F9954396E}" srcOrd="0" destOrd="0" presId="urn:microsoft.com/office/officeart/2005/8/layout/list1"/>
    <dgm:cxn modelId="{270BAE03-4DAC-474A-8DFC-4646D0EB8F0D}" type="presParOf" srcId="{BC215FB1-EF77-410F-9DE3-510507FB1737}" destId="{3A9F3856-8E2E-432B-8123-32434169DCE7}" srcOrd="1" destOrd="0" presId="urn:microsoft.com/office/officeart/2005/8/layout/list1"/>
    <dgm:cxn modelId="{43CC0103-4956-444D-B826-FB79646C970D}" type="presParOf" srcId="{BC6E3B7F-BA8E-4566-8D2E-44C2D57CDD87}" destId="{DD6E3C84-46D0-4571-A757-0CE738DA746C}" srcOrd="5" destOrd="0" presId="urn:microsoft.com/office/officeart/2005/8/layout/list1"/>
    <dgm:cxn modelId="{42856463-E20F-4BA5-AA8F-22EBC3670399}" type="presParOf" srcId="{BC6E3B7F-BA8E-4566-8D2E-44C2D57CDD87}" destId="{C144073A-BAC3-44E8-B843-C6AD98383266}" srcOrd="6" destOrd="0" presId="urn:microsoft.com/office/officeart/2005/8/layout/list1"/>
    <dgm:cxn modelId="{327FC96F-DB65-4025-80B0-0E8C4282853B}" type="presParOf" srcId="{BC6E3B7F-BA8E-4566-8D2E-44C2D57CDD87}" destId="{2AD448E5-BE7B-4B1D-B056-9C1D2591D298}" srcOrd="7" destOrd="0" presId="urn:microsoft.com/office/officeart/2005/8/layout/list1"/>
    <dgm:cxn modelId="{F4092AA4-711B-49E1-A923-B59211AEBF42}" type="presParOf" srcId="{BC6E3B7F-BA8E-4566-8D2E-44C2D57CDD87}" destId="{5A7F7613-106E-4B99-B923-B101EE2EA393}" srcOrd="8" destOrd="0" presId="urn:microsoft.com/office/officeart/2005/8/layout/list1"/>
    <dgm:cxn modelId="{BB989B18-92AE-4631-8EBF-0466FF34A825}" type="presParOf" srcId="{5A7F7613-106E-4B99-B923-B101EE2EA393}" destId="{466502DC-621D-42A5-AF01-4F32C92ACC28}" srcOrd="0" destOrd="0" presId="urn:microsoft.com/office/officeart/2005/8/layout/list1"/>
    <dgm:cxn modelId="{5A59547D-CC0B-464D-8D60-4A812D1F70EF}" type="presParOf" srcId="{5A7F7613-106E-4B99-B923-B101EE2EA393}" destId="{47DBE986-51CC-4963-BB0B-5DF023244755}" srcOrd="1" destOrd="0" presId="urn:microsoft.com/office/officeart/2005/8/layout/list1"/>
    <dgm:cxn modelId="{4511C482-4A2D-4FEB-AA2F-125BB6F80DF6}" type="presParOf" srcId="{BC6E3B7F-BA8E-4566-8D2E-44C2D57CDD87}" destId="{19C754B6-E044-436F-AE7D-CCB9AFBA4150}" srcOrd="9" destOrd="0" presId="urn:microsoft.com/office/officeart/2005/8/layout/list1"/>
    <dgm:cxn modelId="{56D148A5-6141-4A10-A2CC-A040BD94B98C}" type="presParOf" srcId="{BC6E3B7F-BA8E-4566-8D2E-44C2D57CDD87}" destId="{3AD6EB7D-E38D-4685-8B76-4C21B27A3FB7}" srcOrd="10" destOrd="0" presId="urn:microsoft.com/office/officeart/2005/8/layout/list1"/>
    <dgm:cxn modelId="{92F9A744-8D03-4476-A1A4-15EC1E93418A}" type="presParOf" srcId="{BC6E3B7F-BA8E-4566-8D2E-44C2D57CDD87}" destId="{3DAEF541-D450-4936-A5A8-E839959E2F21}" srcOrd="11" destOrd="0" presId="urn:microsoft.com/office/officeart/2005/8/layout/list1"/>
    <dgm:cxn modelId="{E1B3773C-1684-43C4-9A8C-4920CFFCF1B9}" type="presParOf" srcId="{BC6E3B7F-BA8E-4566-8D2E-44C2D57CDD87}" destId="{AAF1E713-B105-4490-BFEF-599E58FA7CB4}" srcOrd="12" destOrd="0" presId="urn:microsoft.com/office/officeart/2005/8/layout/list1"/>
    <dgm:cxn modelId="{B56D3B2A-767F-4C09-B7CF-5454167B63BA}" type="presParOf" srcId="{AAF1E713-B105-4490-BFEF-599E58FA7CB4}" destId="{ED3DA59C-1A23-4C6B-BFF8-D3025F633459}" srcOrd="0" destOrd="0" presId="urn:microsoft.com/office/officeart/2005/8/layout/list1"/>
    <dgm:cxn modelId="{96E80DF6-0973-447D-9446-D635F5D2FF06}" type="presParOf" srcId="{AAF1E713-B105-4490-BFEF-599E58FA7CB4}" destId="{A91C85DD-B23E-4AF1-915B-CD3C309773B0}" srcOrd="1" destOrd="0" presId="urn:microsoft.com/office/officeart/2005/8/layout/list1"/>
    <dgm:cxn modelId="{2DC9A5CE-6CDB-4EE2-8DEF-185A926B6F3B}" type="presParOf" srcId="{BC6E3B7F-BA8E-4566-8D2E-44C2D57CDD87}" destId="{C9A3707D-8324-4E6A-94B9-2859AC2804C5}" srcOrd="13" destOrd="0" presId="urn:microsoft.com/office/officeart/2005/8/layout/list1"/>
    <dgm:cxn modelId="{FC64574B-24FE-4A98-8C81-55F1E42055CC}" type="presParOf" srcId="{BC6E3B7F-BA8E-4566-8D2E-44C2D57CDD87}" destId="{A5116074-735E-49FF-B118-7E3CEC2960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72917-4105-41CB-9B6E-9085BA924925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AA687E4-F393-41F1-B8B9-C81645DDA850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1. Roles of a Managed Care Pharmacist</a:t>
          </a:r>
          <a:endParaRPr lang="en-US" b="1" dirty="0">
            <a:solidFill>
              <a:schemeClr val="bg1"/>
            </a:solidFill>
          </a:endParaRPr>
        </a:p>
      </dgm:t>
    </dgm:pt>
    <dgm:pt modelId="{65FD464F-DB17-46C9-9052-701F8F90F183}" type="parTrans" cxnId="{46A03C05-F11C-4DA5-BE5F-70514AFAD7D5}">
      <dgm:prSet/>
      <dgm:spPr/>
      <dgm:t>
        <a:bodyPr/>
        <a:lstStyle/>
        <a:p>
          <a:endParaRPr lang="en-US"/>
        </a:p>
      </dgm:t>
    </dgm:pt>
    <dgm:pt modelId="{8D2CDFE9-9FC3-4759-B27C-CB47E153E21D}" type="sibTrans" cxnId="{46A03C05-F11C-4DA5-BE5F-70514AFAD7D5}">
      <dgm:prSet/>
      <dgm:spPr/>
      <dgm:t>
        <a:bodyPr/>
        <a:lstStyle/>
        <a:p>
          <a:endParaRPr lang="en-US"/>
        </a:p>
      </dgm:t>
    </dgm:pt>
    <dgm:pt modelId="{99F01AA3-8234-4D6C-A3F8-43F8B90560DA}">
      <dgm:prSet phldrT="[Text]"/>
      <dgm:spPr>
        <a:solidFill>
          <a:srgbClr val="F50736"/>
        </a:solidFill>
      </dgm:spPr>
      <dgm:t>
        <a:bodyPr/>
        <a:lstStyle/>
        <a:p>
          <a:r>
            <a:rPr lang="en-US" b="1" dirty="0" smtClean="0"/>
            <a:t>4. Questions</a:t>
          </a:r>
          <a:endParaRPr lang="en-US" b="1" dirty="0"/>
        </a:p>
      </dgm:t>
    </dgm:pt>
    <dgm:pt modelId="{0D4E088D-40B0-423F-B9FA-87FFA4F52763}" type="parTrans" cxnId="{836E3C5B-ACC5-4295-B1C2-9152FE369F19}">
      <dgm:prSet/>
      <dgm:spPr/>
      <dgm:t>
        <a:bodyPr/>
        <a:lstStyle/>
        <a:p>
          <a:endParaRPr lang="en-US"/>
        </a:p>
      </dgm:t>
    </dgm:pt>
    <dgm:pt modelId="{C93D2FF2-D161-4433-B718-115EB7AE6B25}" type="sibTrans" cxnId="{836E3C5B-ACC5-4295-B1C2-9152FE369F19}">
      <dgm:prSet/>
      <dgm:spPr/>
      <dgm:t>
        <a:bodyPr/>
        <a:lstStyle/>
        <a:p>
          <a:endParaRPr lang="en-US"/>
        </a:p>
      </dgm:t>
    </dgm:pt>
    <dgm:pt modelId="{9447872B-395E-4992-9B9D-604C2F409B39}">
      <dgm:prSet custT="1"/>
      <dgm:spPr>
        <a:solidFill>
          <a:srgbClr val="F50736"/>
        </a:solidFill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2. Kelsey Seybold Clinic Residency Program</a:t>
          </a:r>
          <a:endParaRPr lang="en-US" sz="2400" b="0" dirty="0">
            <a:solidFill>
              <a:srgbClr val="000000"/>
            </a:solidFill>
          </a:endParaRPr>
        </a:p>
      </dgm:t>
    </dgm:pt>
    <dgm:pt modelId="{E925B33A-CAF6-4FB9-AD7E-6FD021947B23}" type="parTrans" cxnId="{9C6D438F-783A-4440-9FA9-B7BD72B4773A}">
      <dgm:prSet/>
      <dgm:spPr/>
      <dgm:t>
        <a:bodyPr/>
        <a:lstStyle/>
        <a:p>
          <a:endParaRPr lang="en-US"/>
        </a:p>
      </dgm:t>
    </dgm:pt>
    <dgm:pt modelId="{AA0B2CFB-139E-4D96-A4FC-90169AC1CE06}" type="sibTrans" cxnId="{9C6D438F-783A-4440-9FA9-B7BD72B4773A}">
      <dgm:prSet/>
      <dgm:spPr/>
      <dgm:t>
        <a:bodyPr/>
        <a:lstStyle/>
        <a:p>
          <a:endParaRPr lang="en-US"/>
        </a:p>
      </dgm:t>
    </dgm:pt>
    <dgm:pt modelId="{1A6BC83C-0BC5-41DE-92D7-A4BB3E5D4E0A}">
      <dgm:prSet/>
      <dgm:spPr>
        <a:solidFill>
          <a:srgbClr val="F50736"/>
        </a:solidFill>
      </dgm:spPr>
      <dgm:t>
        <a:bodyPr/>
        <a:lstStyle/>
        <a:p>
          <a:r>
            <a:rPr lang="en-US" b="1" dirty="0" smtClean="0"/>
            <a:t>3. Preparing for a Job in Managed Care</a:t>
          </a:r>
          <a:endParaRPr lang="en-US" b="1" dirty="0"/>
        </a:p>
      </dgm:t>
    </dgm:pt>
    <dgm:pt modelId="{C974F605-D504-4A36-A288-A73F260FAA19}" type="parTrans" cxnId="{363C48FF-2C9F-48BB-8298-D5D815FC5B31}">
      <dgm:prSet/>
      <dgm:spPr/>
      <dgm:t>
        <a:bodyPr/>
        <a:lstStyle/>
        <a:p>
          <a:endParaRPr lang="en-US"/>
        </a:p>
      </dgm:t>
    </dgm:pt>
    <dgm:pt modelId="{82CC798E-EB55-4B2F-AF82-FFFECC030B88}" type="sibTrans" cxnId="{363C48FF-2C9F-48BB-8298-D5D815FC5B31}">
      <dgm:prSet/>
      <dgm:spPr/>
      <dgm:t>
        <a:bodyPr/>
        <a:lstStyle/>
        <a:p>
          <a:endParaRPr lang="en-US"/>
        </a:p>
      </dgm:t>
    </dgm:pt>
    <dgm:pt modelId="{BC6E3B7F-BA8E-4566-8D2E-44C2D57CDD87}" type="pres">
      <dgm:prSet presAssocID="{ACE72917-4105-41CB-9B6E-9085BA9249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100DF-EEE7-43BD-8082-DFDE3AC9E3C0}" type="pres">
      <dgm:prSet presAssocID="{AAA687E4-F393-41F1-B8B9-C81645DDA850}" presName="parentLin" presStyleCnt="0"/>
      <dgm:spPr/>
    </dgm:pt>
    <dgm:pt modelId="{E629440F-284D-4A75-BB69-E20AFF59C671}" type="pres">
      <dgm:prSet presAssocID="{AAA687E4-F393-41F1-B8B9-C81645DDA85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9BB0A7C-96FA-4904-ABF5-DF393E4C9A93}" type="pres">
      <dgm:prSet presAssocID="{AAA687E4-F393-41F1-B8B9-C81645DDA8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3261B-C244-41DA-8DF2-83DAAE84A8BA}" type="pres">
      <dgm:prSet presAssocID="{AAA687E4-F393-41F1-B8B9-C81645DDA850}" presName="negativeSpace" presStyleCnt="0"/>
      <dgm:spPr/>
    </dgm:pt>
    <dgm:pt modelId="{AFF1B4AA-FA77-4F77-AD3A-3355AC03E21E}" type="pres">
      <dgm:prSet presAssocID="{AAA687E4-F393-41F1-B8B9-C81645DDA850}" presName="childText" presStyleLbl="conFgAcc1" presStyleIdx="0" presStyleCnt="4">
        <dgm:presLayoutVars>
          <dgm:bulletEnabled val="1"/>
        </dgm:presLayoutVars>
      </dgm:prSet>
      <dgm:spPr/>
    </dgm:pt>
    <dgm:pt modelId="{8E8FF86D-F01E-49EF-85C0-3B0A1CE3A6B6}" type="pres">
      <dgm:prSet presAssocID="{8D2CDFE9-9FC3-4759-B27C-CB47E153E21D}" presName="spaceBetweenRectangles" presStyleCnt="0"/>
      <dgm:spPr/>
    </dgm:pt>
    <dgm:pt modelId="{BC215FB1-EF77-410F-9DE3-510507FB1737}" type="pres">
      <dgm:prSet presAssocID="{9447872B-395E-4992-9B9D-604C2F409B39}" presName="parentLin" presStyleCnt="0"/>
      <dgm:spPr/>
    </dgm:pt>
    <dgm:pt modelId="{8D0B9EF4-8648-40EE-B1F4-479F9954396E}" type="pres">
      <dgm:prSet presAssocID="{9447872B-395E-4992-9B9D-604C2F409B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A9F3856-8E2E-432B-8123-32434169DCE7}" type="pres">
      <dgm:prSet presAssocID="{9447872B-395E-4992-9B9D-604C2F409B39}" presName="parentText" presStyleLbl="node1" presStyleIdx="1" presStyleCnt="4" custScaleX="1011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E3C84-46D0-4571-A757-0CE738DA746C}" type="pres">
      <dgm:prSet presAssocID="{9447872B-395E-4992-9B9D-604C2F409B39}" presName="negativeSpace" presStyleCnt="0"/>
      <dgm:spPr/>
    </dgm:pt>
    <dgm:pt modelId="{C144073A-BAC3-44E8-B843-C6AD98383266}" type="pres">
      <dgm:prSet presAssocID="{9447872B-395E-4992-9B9D-604C2F409B39}" presName="childText" presStyleLbl="conFgAcc1" presStyleIdx="1" presStyleCnt="4">
        <dgm:presLayoutVars>
          <dgm:bulletEnabled val="1"/>
        </dgm:presLayoutVars>
      </dgm:prSet>
      <dgm:spPr/>
    </dgm:pt>
    <dgm:pt modelId="{2AD448E5-BE7B-4B1D-B056-9C1D2591D298}" type="pres">
      <dgm:prSet presAssocID="{AA0B2CFB-139E-4D96-A4FC-90169AC1CE06}" presName="spaceBetweenRectangles" presStyleCnt="0"/>
      <dgm:spPr/>
    </dgm:pt>
    <dgm:pt modelId="{5A7F7613-106E-4B99-B923-B101EE2EA393}" type="pres">
      <dgm:prSet presAssocID="{1A6BC83C-0BC5-41DE-92D7-A4BB3E5D4E0A}" presName="parentLin" presStyleCnt="0"/>
      <dgm:spPr/>
    </dgm:pt>
    <dgm:pt modelId="{466502DC-621D-42A5-AF01-4F32C92ACC28}" type="pres">
      <dgm:prSet presAssocID="{1A6BC83C-0BC5-41DE-92D7-A4BB3E5D4E0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7DBE986-51CC-4963-BB0B-5DF023244755}" type="pres">
      <dgm:prSet presAssocID="{1A6BC83C-0BC5-41DE-92D7-A4BB3E5D4E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54B6-E044-436F-AE7D-CCB9AFBA4150}" type="pres">
      <dgm:prSet presAssocID="{1A6BC83C-0BC5-41DE-92D7-A4BB3E5D4E0A}" presName="negativeSpace" presStyleCnt="0"/>
      <dgm:spPr/>
    </dgm:pt>
    <dgm:pt modelId="{3AD6EB7D-E38D-4685-8B76-4C21B27A3FB7}" type="pres">
      <dgm:prSet presAssocID="{1A6BC83C-0BC5-41DE-92D7-A4BB3E5D4E0A}" presName="childText" presStyleLbl="conFgAcc1" presStyleIdx="2" presStyleCnt="4">
        <dgm:presLayoutVars>
          <dgm:bulletEnabled val="1"/>
        </dgm:presLayoutVars>
      </dgm:prSet>
      <dgm:spPr/>
    </dgm:pt>
    <dgm:pt modelId="{3DAEF541-D450-4936-A5A8-E839959E2F21}" type="pres">
      <dgm:prSet presAssocID="{82CC798E-EB55-4B2F-AF82-FFFECC030B88}" presName="spaceBetweenRectangles" presStyleCnt="0"/>
      <dgm:spPr/>
    </dgm:pt>
    <dgm:pt modelId="{AAF1E713-B105-4490-BFEF-599E58FA7CB4}" type="pres">
      <dgm:prSet presAssocID="{99F01AA3-8234-4D6C-A3F8-43F8B90560DA}" presName="parentLin" presStyleCnt="0"/>
      <dgm:spPr/>
    </dgm:pt>
    <dgm:pt modelId="{ED3DA59C-1A23-4C6B-BFF8-D3025F633459}" type="pres">
      <dgm:prSet presAssocID="{99F01AA3-8234-4D6C-A3F8-43F8B90560D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91C85DD-B23E-4AF1-915B-CD3C309773B0}" type="pres">
      <dgm:prSet presAssocID="{99F01AA3-8234-4D6C-A3F8-43F8B90560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3707D-8324-4E6A-94B9-2859AC2804C5}" type="pres">
      <dgm:prSet presAssocID="{99F01AA3-8234-4D6C-A3F8-43F8B90560DA}" presName="negativeSpace" presStyleCnt="0"/>
      <dgm:spPr/>
    </dgm:pt>
    <dgm:pt modelId="{A5116074-735E-49FF-B118-7E3CEC296053}" type="pres">
      <dgm:prSet presAssocID="{99F01AA3-8234-4D6C-A3F8-43F8B90560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3B214C8-9CBB-4B86-A5C7-769A814727AA}" type="presOf" srcId="{9447872B-395E-4992-9B9D-604C2F409B39}" destId="{3A9F3856-8E2E-432B-8123-32434169DCE7}" srcOrd="1" destOrd="0" presId="urn:microsoft.com/office/officeart/2005/8/layout/list1"/>
    <dgm:cxn modelId="{363C48FF-2C9F-48BB-8298-D5D815FC5B31}" srcId="{ACE72917-4105-41CB-9B6E-9085BA924925}" destId="{1A6BC83C-0BC5-41DE-92D7-A4BB3E5D4E0A}" srcOrd="2" destOrd="0" parTransId="{C974F605-D504-4A36-A288-A73F260FAA19}" sibTransId="{82CC798E-EB55-4B2F-AF82-FFFECC030B88}"/>
    <dgm:cxn modelId="{FBEA8C6F-CD5F-473E-875C-3331DE3C96F1}" type="presOf" srcId="{99F01AA3-8234-4D6C-A3F8-43F8B90560DA}" destId="{ED3DA59C-1A23-4C6B-BFF8-D3025F633459}" srcOrd="0" destOrd="0" presId="urn:microsoft.com/office/officeart/2005/8/layout/list1"/>
    <dgm:cxn modelId="{D430A64F-35CD-462E-8011-46B57DBBA4F3}" type="presOf" srcId="{1A6BC83C-0BC5-41DE-92D7-A4BB3E5D4E0A}" destId="{47DBE986-51CC-4963-BB0B-5DF023244755}" srcOrd="1" destOrd="0" presId="urn:microsoft.com/office/officeart/2005/8/layout/list1"/>
    <dgm:cxn modelId="{46A03C05-F11C-4DA5-BE5F-70514AFAD7D5}" srcId="{ACE72917-4105-41CB-9B6E-9085BA924925}" destId="{AAA687E4-F393-41F1-B8B9-C81645DDA850}" srcOrd="0" destOrd="0" parTransId="{65FD464F-DB17-46C9-9052-701F8F90F183}" sibTransId="{8D2CDFE9-9FC3-4759-B27C-CB47E153E21D}"/>
    <dgm:cxn modelId="{836E3C5B-ACC5-4295-B1C2-9152FE369F19}" srcId="{ACE72917-4105-41CB-9B6E-9085BA924925}" destId="{99F01AA3-8234-4D6C-A3F8-43F8B90560DA}" srcOrd="3" destOrd="0" parTransId="{0D4E088D-40B0-423F-B9FA-87FFA4F52763}" sibTransId="{C93D2FF2-D161-4433-B718-115EB7AE6B25}"/>
    <dgm:cxn modelId="{CEC766CE-F49C-4423-8727-EC5E1242E48F}" type="presOf" srcId="{1A6BC83C-0BC5-41DE-92D7-A4BB3E5D4E0A}" destId="{466502DC-621D-42A5-AF01-4F32C92ACC28}" srcOrd="0" destOrd="0" presId="urn:microsoft.com/office/officeart/2005/8/layout/list1"/>
    <dgm:cxn modelId="{9C6D438F-783A-4440-9FA9-B7BD72B4773A}" srcId="{ACE72917-4105-41CB-9B6E-9085BA924925}" destId="{9447872B-395E-4992-9B9D-604C2F409B39}" srcOrd="1" destOrd="0" parTransId="{E925B33A-CAF6-4FB9-AD7E-6FD021947B23}" sibTransId="{AA0B2CFB-139E-4D96-A4FC-90169AC1CE06}"/>
    <dgm:cxn modelId="{50C93FCC-3F92-40C6-BB84-4968687D472F}" type="presOf" srcId="{ACE72917-4105-41CB-9B6E-9085BA924925}" destId="{BC6E3B7F-BA8E-4566-8D2E-44C2D57CDD87}" srcOrd="0" destOrd="0" presId="urn:microsoft.com/office/officeart/2005/8/layout/list1"/>
    <dgm:cxn modelId="{3B0D92BA-B155-4911-8C21-4118704EA938}" type="presOf" srcId="{AAA687E4-F393-41F1-B8B9-C81645DDA850}" destId="{D9BB0A7C-96FA-4904-ABF5-DF393E4C9A93}" srcOrd="1" destOrd="0" presId="urn:microsoft.com/office/officeart/2005/8/layout/list1"/>
    <dgm:cxn modelId="{FF6FE497-FE81-4EBF-8A61-75469AABF4F2}" type="presOf" srcId="{99F01AA3-8234-4D6C-A3F8-43F8B90560DA}" destId="{A91C85DD-B23E-4AF1-915B-CD3C309773B0}" srcOrd="1" destOrd="0" presId="urn:microsoft.com/office/officeart/2005/8/layout/list1"/>
    <dgm:cxn modelId="{286DEB02-1FC1-464F-AA8A-2186A3F6B4EA}" type="presOf" srcId="{AAA687E4-F393-41F1-B8B9-C81645DDA850}" destId="{E629440F-284D-4A75-BB69-E20AFF59C671}" srcOrd="0" destOrd="0" presId="urn:microsoft.com/office/officeart/2005/8/layout/list1"/>
    <dgm:cxn modelId="{1B7DA558-8EEA-49C5-9AE0-5FF54EA241BA}" type="presOf" srcId="{9447872B-395E-4992-9B9D-604C2F409B39}" destId="{8D0B9EF4-8648-40EE-B1F4-479F9954396E}" srcOrd="0" destOrd="0" presId="urn:microsoft.com/office/officeart/2005/8/layout/list1"/>
    <dgm:cxn modelId="{61168C39-ACB2-4639-8E55-23DD54A4B1D4}" type="presParOf" srcId="{BC6E3B7F-BA8E-4566-8D2E-44C2D57CDD87}" destId="{B92100DF-EEE7-43BD-8082-DFDE3AC9E3C0}" srcOrd="0" destOrd="0" presId="urn:microsoft.com/office/officeart/2005/8/layout/list1"/>
    <dgm:cxn modelId="{416D645F-B23F-4501-BAC4-8FF16B86011B}" type="presParOf" srcId="{B92100DF-EEE7-43BD-8082-DFDE3AC9E3C0}" destId="{E629440F-284D-4A75-BB69-E20AFF59C671}" srcOrd="0" destOrd="0" presId="urn:microsoft.com/office/officeart/2005/8/layout/list1"/>
    <dgm:cxn modelId="{F2E58B16-A406-4885-8358-1C67FBA6A4FB}" type="presParOf" srcId="{B92100DF-EEE7-43BD-8082-DFDE3AC9E3C0}" destId="{D9BB0A7C-96FA-4904-ABF5-DF393E4C9A93}" srcOrd="1" destOrd="0" presId="urn:microsoft.com/office/officeart/2005/8/layout/list1"/>
    <dgm:cxn modelId="{A35D06D7-1C24-4E2D-95BB-8F28761431F0}" type="presParOf" srcId="{BC6E3B7F-BA8E-4566-8D2E-44C2D57CDD87}" destId="{CAA3261B-C244-41DA-8DF2-83DAAE84A8BA}" srcOrd="1" destOrd="0" presId="urn:microsoft.com/office/officeart/2005/8/layout/list1"/>
    <dgm:cxn modelId="{6DF5F8ED-7ADC-4A62-95B6-02DB7631399D}" type="presParOf" srcId="{BC6E3B7F-BA8E-4566-8D2E-44C2D57CDD87}" destId="{AFF1B4AA-FA77-4F77-AD3A-3355AC03E21E}" srcOrd="2" destOrd="0" presId="urn:microsoft.com/office/officeart/2005/8/layout/list1"/>
    <dgm:cxn modelId="{C7B64233-9B1C-4256-9280-31AB8BB806B4}" type="presParOf" srcId="{BC6E3B7F-BA8E-4566-8D2E-44C2D57CDD87}" destId="{8E8FF86D-F01E-49EF-85C0-3B0A1CE3A6B6}" srcOrd="3" destOrd="0" presId="urn:microsoft.com/office/officeart/2005/8/layout/list1"/>
    <dgm:cxn modelId="{7CAC745D-417F-4979-AEFA-B6233F39782D}" type="presParOf" srcId="{BC6E3B7F-BA8E-4566-8D2E-44C2D57CDD87}" destId="{BC215FB1-EF77-410F-9DE3-510507FB1737}" srcOrd="4" destOrd="0" presId="urn:microsoft.com/office/officeart/2005/8/layout/list1"/>
    <dgm:cxn modelId="{0B4CA874-A7B8-467D-8ADE-C5C83DF09A8E}" type="presParOf" srcId="{BC215FB1-EF77-410F-9DE3-510507FB1737}" destId="{8D0B9EF4-8648-40EE-B1F4-479F9954396E}" srcOrd="0" destOrd="0" presId="urn:microsoft.com/office/officeart/2005/8/layout/list1"/>
    <dgm:cxn modelId="{1B7A35B1-5C53-46C4-9977-38C45F6D2BCF}" type="presParOf" srcId="{BC215FB1-EF77-410F-9DE3-510507FB1737}" destId="{3A9F3856-8E2E-432B-8123-32434169DCE7}" srcOrd="1" destOrd="0" presId="urn:microsoft.com/office/officeart/2005/8/layout/list1"/>
    <dgm:cxn modelId="{02AE4D22-E841-4F92-9CC1-701946C353B3}" type="presParOf" srcId="{BC6E3B7F-BA8E-4566-8D2E-44C2D57CDD87}" destId="{DD6E3C84-46D0-4571-A757-0CE738DA746C}" srcOrd="5" destOrd="0" presId="urn:microsoft.com/office/officeart/2005/8/layout/list1"/>
    <dgm:cxn modelId="{F3663BA7-BA79-4EF6-85F0-55484642FAC6}" type="presParOf" srcId="{BC6E3B7F-BA8E-4566-8D2E-44C2D57CDD87}" destId="{C144073A-BAC3-44E8-B843-C6AD98383266}" srcOrd="6" destOrd="0" presId="urn:microsoft.com/office/officeart/2005/8/layout/list1"/>
    <dgm:cxn modelId="{D5110563-D352-4E91-AA02-E7AD81FBB8F0}" type="presParOf" srcId="{BC6E3B7F-BA8E-4566-8D2E-44C2D57CDD87}" destId="{2AD448E5-BE7B-4B1D-B056-9C1D2591D298}" srcOrd="7" destOrd="0" presId="urn:microsoft.com/office/officeart/2005/8/layout/list1"/>
    <dgm:cxn modelId="{415A7B7B-140E-4174-BA7F-926E244FE175}" type="presParOf" srcId="{BC6E3B7F-BA8E-4566-8D2E-44C2D57CDD87}" destId="{5A7F7613-106E-4B99-B923-B101EE2EA393}" srcOrd="8" destOrd="0" presId="urn:microsoft.com/office/officeart/2005/8/layout/list1"/>
    <dgm:cxn modelId="{1DEB4045-A34B-4539-B2C3-14891F5E170D}" type="presParOf" srcId="{5A7F7613-106E-4B99-B923-B101EE2EA393}" destId="{466502DC-621D-42A5-AF01-4F32C92ACC28}" srcOrd="0" destOrd="0" presId="urn:microsoft.com/office/officeart/2005/8/layout/list1"/>
    <dgm:cxn modelId="{761A2545-0574-4924-B022-81278A3EA00D}" type="presParOf" srcId="{5A7F7613-106E-4B99-B923-B101EE2EA393}" destId="{47DBE986-51CC-4963-BB0B-5DF023244755}" srcOrd="1" destOrd="0" presId="urn:microsoft.com/office/officeart/2005/8/layout/list1"/>
    <dgm:cxn modelId="{39EA5235-E300-4DC9-AD1D-4B0884FA7779}" type="presParOf" srcId="{BC6E3B7F-BA8E-4566-8D2E-44C2D57CDD87}" destId="{19C754B6-E044-436F-AE7D-CCB9AFBA4150}" srcOrd="9" destOrd="0" presId="urn:microsoft.com/office/officeart/2005/8/layout/list1"/>
    <dgm:cxn modelId="{0EB7FC9A-3D60-4527-9FD9-378FED07D149}" type="presParOf" srcId="{BC6E3B7F-BA8E-4566-8D2E-44C2D57CDD87}" destId="{3AD6EB7D-E38D-4685-8B76-4C21B27A3FB7}" srcOrd="10" destOrd="0" presId="urn:microsoft.com/office/officeart/2005/8/layout/list1"/>
    <dgm:cxn modelId="{07A944F7-FC45-41A8-B346-D2B8D54DBEA1}" type="presParOf" srcId="{BC6E3B7F-BA8E-4566-8D2E-44C2D57CDD87}" destId="{3DAEF541-D450-4936-A5A8-E839959E2F21}" srcOrd="11" destOrd="0" presId="urn:microsoft.com/office/officeart/2005/8/layout/list1"/>
    <dgm:cxn modelId="{61DC7F32-DBD8-4868-B673-8B39CB1D8356}" type="presParOf" srcId="{BC6E3B7F-BA8E-4566-8D2E-44C2D57CDD87}" destId="{AAF1E713-B105-4490-BFEF-599E58FA7CB4}" srcOrd="12" destOrd="0" presId="urn:microsoft.com/office/officeart/2005/8/layout/list1"/>
    <dgm:cxn modelId="{79E7970E-1E3D-4210-BA7B-12E1566E18F8}" type="presParOf" srcId="{AAF1E713-B105-4490-BFEF-599E58FA7CB4}" destId="{ED3DA59C-1A23-4C6B-BFF8-D3025F633459}" srcOrd="0" destOrd="0" presId="urn:microsoft.com/office/officeart/2005/8/layout/list1"/>
    <dgm:cxn modelId="{9EDF9C14-1B98-4B9F-8A8C-E2F80DD194B7}" type="presParOf" srcId="{AAF1E713-B105-4490-BFEF-599E58FA7CB4}" destId="{A91C85DD-B23E-4AF1-915B-CD3C309773B0}" srcOrd="1" destOrd="0" presId="urn:microsoft.com/office/officeart/2005/8/layout/list1"/>
    <dgm:cxn modelId="{92AE6BAE-80C0-4A93-9AEF-0CDF43C09B81}" type="presParOf" srcId="{BC6E3B7F-BA8E-4566-8D2E-44C2D57CDD87}" destId="{C9A3707D-8324-4E6A-94B9-2859AC2804C5}" srcOrd="13" destOrd="0" presId="urn:microsoft.com/office/officeart/2005/8/layout/list1"/>
    <dgm:cxn modelId="{06F32CEE-2125-4C80-BDBF-28D779AF79CD}" type="presParOf" srcId="{BC6E3B7F-BA8E-4566-8D2E-44C2D57CDD87}" destId="{A5116074-735E-49FF-B118-7E3CEC2960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E72917-4105-41CB-9B6E-9085BA924925}" type="doc">
      <dgm:prSet loTypeId="urn:microsoft.com/office/officeart/2005/8/layout/list1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AAA687E4-F393-41F1-B8B9-C81645DDA850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1. Roles of a Managed Care Pharmacist</a:t>
          </a:r>
          <a:endParaRPr lang="en-US" dirty="0">
            <a:solidFill>
              <a:schemeClr val="bg1"/>
            </a:solidFill>
          </a:endParaRPr>
        </a:p>
      </dgm:t>
    </dgm:pt>
    <dgm:pt modelId="{65FD464F-DB17-46C9-9052-701F8F90F183}" type="parTrans" cxnId="{46A03C05-F11C-4DA5-BE5F-70514AFAD7D5}">
      <dgm:prSet/>
      <dgm:spPr/>
      <dgm:t>
        <a:bodyPr/>
        <a:lstStyle/>
        <a:p>
          <a:endParaRPr lang="en-US"/>
        </a:p>
      </dgm:t>
    </dgm:pt>
    <dgm:pt modelId="{8D2CDFE9-9FC3-4759-B27C-CB47E153E21D}" type="sibTrans" cxnId="{46A03C05-F11C-4DA5-BE5F-70514AFAD7D5}">
      <dgm:prSet/>
      <dgm:spPr/>
      <dgm:t>
        <a:bodyPr/>
        <a:lstStyle/>
        <a:p>
          <a:endParaRPr lang="en-US"/>
        </a:p>
      </dgm:t>
    </dgm:pt>
    <dgm:pt modelId="{99F01AA3-8234-4D6C-A3F8-43F8B90560DA}">
      <dgm:prSet phldrT="[Text]"/>
      <dgm:spPr>
        <a:solidFill>
          <a:srgbClr val="F50736"/>
        </a:solidFill>
      </dgm:spPr>
      <dgm:t>
        <a:bodyPr/>
        <a:lstStyle/>
        <a:p>
          <a:r>
            <a:rPr lang="en-US" b="1" dirty="0" smtClean="0"/>
            <a:t>4. Questions</a:t>
          </a:r>
          <a:endParaRPr lang="en-US" b="1" dirty="0"/>
        </a:p>
      </dgm:t>
    </dgm:pt>
    <dgm:pt modelId="{0D4E088D-40B0-423F-B9FA-87FFA4F52763}" type="parTrans" cxnId="{836E3C5B-ACC5-4295-B1C2-9152FE369F19}">
      <dgm:prSet/>
      <dgm:spPr/>
      <dgm:t>
        <a:bodyPr/>
        <a:lstStyle/>
        <a:p>
          <a:endParaRPr lang="en-US"/>
        </a:p>
      </dgm:t>
    </dgm:pt>
    <dgm:pt modelId="{C93D2FF2-D161-4433-B718-115EB7AE6B25}" type="sibTrans" cxnId="{836E3C5B-ACC5-4295-B1C2-9152FE369F19}">
      <dgm:prSet/>
      <dgm:spPr/>
      <dgm:t>
        <a:bodyPr/>
        <a:lstStyle/>
        <a:p>
          <a:endParaRPr lang="en-US"/>
        </a:p>
      </dgm:t>
    </dgm:pt>
    <dgm:pt modelId="{9447872B-395E-4992-9B9D-604C2F409B39}">
      <dgm:prSet/>
      <dgm:spPr>
        <a:solidFill>
          <a:srgbClr val="0070C0"/>
        </a:solidFill>
      </dgm:spPr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2. Kelsey Seybold Clinic Residency Program</a:t>
          </a:r>
          <a:endParaRPr lang="en-US" b="1" dirty="0">
            <a:solidFill>
              <a:schemeClr val="bg1"/>
            </a:solidFill>
          </a:endParaRPr>
        </a:p>
      </dgm:t>
    </dgm:pt>
    <dgm:pt modelId="{E925B33A-CAF6-4FB9-AD7E-6FD021947B23}" type="parTrans" cxnId="{9C6D438F-783A-4440-9FA9-B7BD72B4773A}">
      <dgm:prSet/>
      <dgm:spPr/>
      <dgm:t>
        <a:bodyPr/>
        <a:lstStyle/>
        <a:p>
          <a:endParaRPr lang="en-US"/>
        </a:p>
      </dgm:t>
    </dgm:pt>
    <dgm:pt modelId="{AA0B2CFB-139E-4D96-A4FC-90169AC1CE06}" type="sibTrans" cxnId="{9C6D438F-783A-4440-9FA9-B7BD72B4773A}">
      <dgm:prSet/>
      <dgm:spPr/>
      <dgm:t>
        <a:bodyPr/>
        <a:lstStyle/>
        <a:p>
          <a:endParaRPr lang="en-US"/>
        </a:p>
      </dgm:t>
    </dgm:pt>
    <dgm:pt modelId="{1A6BC83C-0BC5-41DE-92D7-A4BB3E5D4E0A}">
      <dgm:prSet custT="1"/>
      <dgm:spPr>
        <a:solidFill>
          <a:srgbClr val="F50736"/>
        </a:solidFill>
      </dgm:spPr>
      <dgm:t>
        <a:bodyPr/>
        <a:lstStyle/>
        <a:p>
          <a:r>
            <a:rPr lang="en-US" sz="2400" b="1" dirty="0" smtClean="0">
              <a:solidFill>
                <a:srgbClr val="000000"/>
              </a:solidFill>
            </a:rPr>
            <a:t>3. Preparing for a Job in Managed Care</a:t>
          </a:r>
          <a:endParaRPr lang="en-US" sz="2400" b="0" dirty="0">
            <a:solidFill>
              <a:srgbClr val="000000"/>
            </a:solidFill>
          </a:endParaRPr>
        </a:p>
      </dgm:t>
    </dgm:pt>
    <dgm:pt modelId="{C974F605-D504-4A36-A288-A73F260FAA19}" type="parTrans" cxnId="{363C48FF-2C9F-48BB-8298-D5D815FC5B31}">
      <dgm:prSet/>
      <dgm:spPr/>
      <dgm:t>
        <a:bodyPr/>
        <a:lstStyle/>
        <a:p>
          <a:endParaRPr lang="en-US"/>
        </a:p>
      </dgm:t>
    </dgm:pt>
    <dgm:pt modelId="{82CC798E-EB55-4B2F-AF82-FFFECC030B88}" type="sibTrans" cxnId="{363C48FF-2C9F-48BB-8298-D5D815FC5B31}">
      <dgm:prSet/>
      <dgm:spPr/>
      <dgm:t>
        <a:bodyPr/>
        <a:lstStyle/>
        <a:p>
          <a:endParaRPr lang="en-US"/>
        </a:p>
      </dgm:t>
    </dgm:pt>
    <dgm:pt modelId="{BC6E3B7F-BA8E-4566-8D2E-44C2D57CDD87}" type="pres">
      <dgm:prSet presAssocID="{ACE72917-4105-41CB-9B6E-9085BA92492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100DF-EEE7-43BD-8082-DFDE3AC9E3C0}" type="pres">
      <dgm:prSet presAssocID="{AAA687E4-F393-41F1-B8B9-C81645DDA850}" presName="parentLin" presStyleCnt="0"/>
      <dgm:spPr/>
    </dgm:pt>
    <dgm:pt modelId="{E629440F-284D-4A75-BB69-E20AFF59C671}" type="pres">
      <dgm:prSet presAssocID="{AAA687E4-F393-41F1-B8B9-C81645DDA85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9BB0A7C-96FA-4904-ABF5-DF393E4C9A93}" type="pres">
      <dgm:prSet presAssocID="{AAA687E4-F393-41F1-B8B9-C81645DDA85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3261B-C244-41DA-8DF2-83DAAE84A8BA}" type="pres">
      <dgm:prSet presAssocID="{AAA687E4-F393-41F1-B8B9-C81645DDA850}" presName="negativeSpace" presStyleCnt="0"/>
      <dgm:spPr/>
    </dgm:pt>
    <dgm:pt modelId="{AFF1B4AA-FA77-4F77-AD3A-3355AC03E21E}" type="pres">
      <dgm:prSet presAssocID="{AAA687E4-F393-41F1-B8B9-C81645DDA850}" presName="childText" presStyleLbl="conFgAcc1" presStyleIdx="0" presStyleCnt="4">
        <dgm:presLayoutVars>
          <dgm:bulletEnabled val="1"/>
        </dgm:presLayoutVars>
      </dgm:prSet>
      <dgm:spPr/>
    </dgm:pt>
    <dgm:pt modelId="{8E8FF86D-F01E-49EF-85C0-3B0A1CE3A6B6}" type="pres">
      <dgm:prSet presAssocID="{8D2CDFE9-9FC3-4759-B27C-CB47E153E21D}" presName="spaceBetweenRectangles" presStyleCnt="0"/>
      <dgm:spPr/>
    </dgm:pt>
    <dgm:pt modelId="{BC215FB1-EF77-410F-9DE3-510507FB1737}" type="pres">
      <dgm:prSet presAssocID="{9447872B-395E-4992-9B9D-604C2F409B39}" presName="parentLin" presStyleCnt="0"/>
      <dgm:spPr/>
    </dgm:pt>
    <dgm:pt modelId="{8D0B9EF4-8648-40EE-B1F4-479F9954396E}" type="pres">
      <dgm:prSet presAssocID="{9447872B-395E-4992-9B9D-604C2F409B39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A9F3856-8E2E-432B-8123-32434169DCE7}" type="pres">
      <dgm:prSet presAssocID="{9447872B-395E-4992-9B9D-604C2F409B3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6E3C84-46D0-4571-A757-0CE738DA746C}" type="pres">
      <dgm:prSet presAssocID="{9447872B-395E-4992-9B9D-604C2F409B39}" presName="negativeSpace" presStyleCnt="0"/>
      <dgm:spPr/>
    </dgm:pt>
    <dgm:pt modelId="{C144073A-BAC3-44E8-B843-C6AD98383266}" type="pres">
      <dgm:prSet presAssocID="{9447872B-395E-4992-9B9D-604C2F409B39}" presName="childText" presStyleLbl="conFgAcc1" presStyleIdx="1" presStyleCnt="4">
        <dgm:presLayoutVars>
          <dgm:bulletEnabled val="1"/>
        </dgm:presLayoutVars>
      </dgm:prSet>
      <dgm:spPr/>
    </dgm:pt>
    <dgm:pt modelId="{2AD448E5-BE7B-4B1D-B056-9C1D2591D298}" type="pres">
      <dgm:prSet presAssocID="{AA0B2CFB-139E-4D96-A4FC-90169AC1CE06}" presName="spaceBetweenRectangles" presStyleCnt="0"/>
      <dgm:spPr/>
    </dgm:pt>
    <dgm:pt modelId="{5A7F7613-106E-4B99-B923-B101EE2EA393}" type="pres">
      <dgm:prSet presAssocID="{1A6BC83C-0BC5-41DE-92D7-A4BB3E5D4E0A}" presName="parentLin" presStyleCnt="0"/>
      <dgm:spPr/>
    </dgm:pt>
    <dgm:pt modelId="{466502DC-621D-42A5-AF01-4F32C92ACC28}" type="pres">
      <dgm:prSet presAssocID="{1A6BC83C-0BC5-41DE-92D7-A4BB3E5D4E0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47DBE986-51CC-4963-BB0B-5DF023244755}" type="pres">
      <dgm:prSet presAssocID="{1A6BC83C-0BC5-41DE-92D7-A4BB3E5D4E0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754B6-E044-436F-AE7D-CCB9AFBA4150}" type="pres">
      <dgm:prSet presAssocID="{1A6BC83C-0BC5-41DE-92D7-A4BB3E5D4E0A}" presName="negativeSpace" presStyleCnt="0"/>
      <dgm:spPr/>
    </dgm:pt>
    <dgm:pt modelId="{3AD6EB7D-E38D-4685-8B76-4C21B27A3FB7}" type="pres">
      <dgm:prSet presAssocID="{1A6BC83C-0BC5-41DE-92D7-A4BB3E5D4E0A}" presName="childText" presStyleLbl="conFgAcc1" presStyleIdx="2" presStyleCnt="4">
        <dgm:presLayoutVars>
          <dgm:bulletEnabled val="1"/>
        </dgm:presLayoutVars>
      </dgm:prSet>
      <dgm:spPr/>
    </dgm:pt>
    <dgm:pt modelId="{3DAEF541-D450-4936-A5A8-E839959E2F21}" type="pres">
      <dgm:prSet presAssocID="{82CC798E-EB55-4B2F-AF82-FFFECC030B88}" presName="spaceBetweenRectangles" presStyleCnt="0"/>
      <dgm:spPr/>
    </dgm:pt>
    <dgm:pt modelId="{AAF1E713-B105-4490-BFEF-599E58FA7CB4}" type="pres">
      <dgm:prSet presAssocID="{99F01AA3-8234-4D6C-A3F8-43F8B90560DA}" presName="parentLin" presStyleCnt="0"/>
      <dgm:spPr/>
    </dgm:pt>
    <dgm:pt modelId="{ED3DA59C-1A23-4C6B-BFF8-D3025F633459}" type="pres">
      <dgm:prSet presAssocID="{99F01AA3-8234-4D6C-A3F8-43F8B90560D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91C85DD-B23E-4AF1-915B-CD3C309773B0}" type="pres">
      <dgm:prSet presAssocID="{99F01AA3-8234-4D6C-A3F8-43F8B90560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3707D-8324-4E6A-94B9-2859AC2804C5}" type="pres">
      <dgm:prSet presAssocID="{99F01AA3-8234-4D6C-A3F8-43F8B90560DA}" presName="negativeSpace" presStyleCnt="0"/>
      <dgm:spPr/>
    </dgm:pt>
    <dgm:pt modelId="{A5116074-735E-49FF-B118-7E3CEC296053}" type="pres">
      <dgm:prSet presAssocID="{99F01AA3-8234-4D6C-A3F8-43F8B90560D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63C48FF-2C9F-48BB-8298-D5D815FC5B31}" srcId="{ACE72917-4105-41CB-9B6E-9085BA924925}" destId="{1A6BC83C-0BC5-41DE-92D7-A4BB3E5D4E0A}" srcOrd="2" destOrd="0" parTransId="{C974F605-D504-4A36-A288-A73F260FAA19}" sibTransId="{82CC798E-EB55-4B2F-AF82-FFFECC030B88}"/>
    <dgm:cxn modelId="{E07B925C-FF67-4A71-8F38-15618C9131B5}" type="presOf" srcId="{1A6BC83C-0BC5-41DE-92D7-A4BB3E5D4E0A}" destId="{47DBE986-51CC-4963-BB0B-5DF023244755}" srcOrd="1" destOrd="0" presId="urn:microsoft.com/office/officeart/2005/8/layout/list1"/>
    <dgm:cxn modelId="{DEA6E2EC-0C3F-450B-84A0-B19E02684323}" type="presOf" srcId="{1A6BC83C-0BC5-41DE-92D7-A4BB3E5D4E0A}" destId="{466502DC-621D-42A5-AF01-4F32C92ACC28}" srcOrd="0" destOrd="0" presId="urn:microsoft.com/office/officeart/2005/8/layout/list1"/>
    <dgm:cxn modelId="{2B515874-6074-4D5D-96B4-803A58A2AB78}" type="presOf" srcId="{AAA687E4-F393-41F1-B8B9-C81645DDA850}" destId="{D9BB0A7C-96FA-4904-ABF5-DF393E4C9A93}" srcOrd="1" destOrd="0" presId="urn:microsoft.com/office/officeart/2005/8/layout/list1"/>
    <dgm:cxn modelId="{46A03C05-F11C-4DA5-BE5F-70514AFAD7D5}" srcId="{ACE72917-4105-41CB-9B6E-9085BA924925}" destId="{AAA687E4-F393-41F1-B8B9-C81645DDA850}" srcOrd="0" destOrd="0" parTransId="{65FD464F-DB17-46C9-9052-701F8F90F183}" sibTransId="{8D2CDFE9-9FC3-4759-B27C-CB47E153E21D}"/>
    <dgm:cxn modelId="{836E3C5B-ACC5-4295-B1C2-9152FE369F19}" srcId="{ACE72917-4105-41CB-9B6E-9085BA924925}" destId="{99F01AA3-8234-4D6C-A3F8-43F8B90560DA}" srcOrd="3" destOrd="0" parTransId="{0D4E088D-40B0-423F-B9FA-87FFA4F52763}" sibTransId="{C93D2FF2-D161-4433-B718-115EB7AE6B25}"/>
    <dgm:cxn modelId="{529CDC5D-803D-48DB-8E96-F32F292D7F69}" type="presOf" srcId="{99F01AA3-8234-4D6C-A3F8-43F8B90560DA}" destId="{A91C85DD-B23E-4AF1-915B-CD3C309773B0}" srcOrd="1" destOrd="0" presId="urn:microsoft.com/office/officeart/2005/8/layout/list1"/>
    <dgm:cxn modelId="{AD0BED6B-3379-48FC-9F6E-2579404F0BE1}" type="presOf" srcId="{AAA687E4-F393-41F1-B8B9-C81645DDA850}" destId="{E629440F-284D-4A75-BB69-E20AFF59C671}" srcOrd="0" destOrd="0" presId="urn:microsoft.com/office/officeart/2005/8/layout/list1"/>
    <dgm:cxn modelId="{9C6D438F-783A-4440-9FA9-B7BD72B4773A}" srcId="{ACE72917-4105-41CB-9B6E-9085BA924925}" destId="{9447872B-395E-4992-9B9D-604C2F409B39}" srcOrd="1" destOrd="0" parTransId="{E925B33A-CAF6-4FB9-AD7E-6FD021947B23}" sibTransId="{AA0B2CFB-139E-4D96-A4FC-90169AC1CE06}"/>
    <dgm:cxn modelId="{8292300A-F681-4F87-9F8E-E4FAC780A831}" type="presOf" srcId="{99F01AA3-8234-4D6C-A3F8-43F8B90560DA}" destId="{ED3DA59C-1A23-4C6B-BFF8-D3025F633459}" srcOrd="0" destOrd="0" presId="urn:microsoft.com/office/officeart/2005/8/layout/list1"/>
    <dgm:cxn modelId="{E14DF1ED-6FDC-4DB6-A6F0-21321494BDCD}" type="presOf" srcId="{9447872B-395E-4992-9B9D-604C2F409B39}" destId="{3A9F3856-8E2E-432B-8123-32434169DCE7}" srcOrd="1" destOrd="0" presId="urn:microsoft.com/office/officeart/2005/8/layout/list1"/>
    <dgm:cxn modelId="{A05AB2B8-49EF-4E54-A4E7-AC22396BE3DD}" type="presOf" srcId="{ACE72917-4105-41CB-9B6E-9085BA924925}" destId="{BC6E3B7F-BA8E-4566-8D2E-44C2D57CDD87}" srcOrd="0" destOrd="0" presId="urn:microsoft.com/office/officeart/2005/8/layout/list1"/>
    <dgm:cxn modelId="{F0428F53-E1F1-4A7D-BDB5-7B179180FD5D}" type="presOf" srcId="{9447872B-395E-4992-9B9D-604C2F409B39}" destId="{8D0B9EF4-8648-40EE-B1F4-479F9954396E}" srcOrd="0" destOrd="0" presId="urn:microsoft.com/office/officeart/2005/8/layout/list1"/>
    <dgm:cxn modelId="{0FFE1992-6E88-4603-9A9B-8F86C6413009}" type="presParOf" srcId="{BC6E3B7F-BA8E-4566-8D2E-44C2D57CDD87}" destId="{B92100DF-EEE7-43BD-8082-DFDE3AC9E3C0}" srcOrd="0" destOrd="0" presId="urn:microsoft.com/office/officeart/2005/8/layout/list1"/>
    <dgm:cxn modelId="{99359D0A-3929-4260-A7CA-F88662E43886}" type="presParOf" srcId="{B92100DF-EEE7-43BD-8082-DFDE3AC9E3C0}" destId="{E629440F-284D-4A75-BB69-E20AFF59C671}" srcOrd="0" destOrd="0" presId="urn:microsoft.com/office/officeart/2005/8/layout/list1"/>
    <dgm:cxn modelId="{243ED8E6-116A-456D-B8CF-2D6D813295E6}" type="presParOf" srcId="{B92100DF-EEE7-43BD-8082-DFDE3AC9E3C0}" destId="{D9BB0A7C-96FA-4904-ABF5-DF393E4C9A93}" srcOrd="1" destOrd="0" presId="urn:microsoft.com/office/officeart/2005/8/layout/list1"/>
    <dgm:cxn modelId="{F98A82CA-ABF5-4B71-9637-A0ACC98CAFA0}" type="presParOf" srcId="{BC6E3B7F-BA8E-4566-8D2E-44C2D57CDD87}" destId="{CAA3261B-C244-41DA-8DF2-83DAAE84A8BA}" srcOrd="1" destOrd="0" presId="urn:microsoft.com/office/officeart/2005/8/layout/list1"/>
    <dgm:cxn modelId="{12515561-71B8-4AD5-93C2-34165C57C970}" type="presParOf" srcId="{BC6E3B7F-BA8E-4566-8D2E-44C2D57CDD87}" destId="{AFF1B4AA-FA77-4F77-AD3A-3355AC03E21E}" srcOrd="2" destOrd="0" presId="urn:microsoft.com/office/officeart/2005/8/layout/list1"/>
    <dgm:cxn modelId="{CB6C791A-1DD5-40DA-AED4-C958EF6E47F6}" type="presParOf" srcId="{BC6E3B7F-BA8E-4566-8D2E-44C2D57CDD87}" destId="{8E8FF86D-F01E-49EF-85C0-3B0A1CE3A6B6}" srcOrd="3" destOrd="0" presId="urn:microsoft.com/office/officeart/2005/8/layout/list1"/>
    <dgm:cxn modelId="{2D4409DB-B3FD-4A63-AB71-6F2FBB8A4AFC}" type="presParOf" srcId="{BC6E3B7F-BA8E-4566-8D2E-44C2D57CDD87}" destId="{BC215FB1-EF77-410F-9DE3-510507FB1737}" srcOrd="4" destOrd="0" presId="urn:microsoft.com/office/officeart/2005/8/layout/list1"/>
    <dgm:cxn modelId="{C32B8F91-CD41-4217-8DFA-C5EDEA2021DC}" type="presParOf" srcId="{BC215FB1-EF77-410F-9DE3-510507FB1737}" destId="{8D0B9EF4-8648-40EE-B1F4-479F9954396E}" srcOrd="0" destOrd="0" presId="urn:microsoft.com/office/officeart/2005/8/layout/list1"/>
    <dgm:cxn modelId="{038F009E-5815-40DD-9942-2BC03754846B}" type="presParOf" srcId="{BC215FB1-EF77-410F-9DE3-510507FB1737}" destId="{3A9F3856-8E2E-432B-8123-32434169DCE7}" srcOrd="1" destOrd="0" presId="urn:microsoft.com/office/officeart/2005/8/layout/list1"/>
    <dgm:cxn modelId="{E513AEB9-BEB1-4F0C-BC35-90F91E53F493}" type="presParOf" srcId="{BC6E3B7F-BA8E-4566-8D2E-44C2D57CDD87}" destId="{DD6E3C84-46D0-4571-A757-0CE738DA746C}" srcOrd="5" destOrd="0" presId="urn:microsoft.com/office/officeart/2005/8/layout/list1"/>
    <dgm:cxn modelId="{AE46CF84-F651-48F0-A6C1-C1134BBD5690}" type="presParOf" srcId="{BC6E3B7F-BA8E-4566-8D2E-44C2D57CDD87}" destId="{C144073A-BAC3-44E8-B843-C6AD98383266}" srcOrd="6" destOrd="0" presId="urn:microsoft.com/office/officeart/2005/8/layout/list1"/>
    <dgm:cxn modelId="{5B4DC1E4-B636-461F-B6E4-E68625EDEB4B}" type="presParOf" srcId="{BC6E3B7F-BA8E-4566-8D2E-44C2D57CDD87}" destId="{2AD448E5-BE7B-4B1D-B056-9C1D2591D298}" srcOrd="7" destOrd="0" presId="urn:microsoft.com/office/officeart/2005/8/layout/list1"/>
    <dgm:cxn modelId="{BCEB557A-04CA-4C76-9DA4-3B9C55F910EC}" type="presParOf" srcId="{BC6E3B7F-BA8E-4566-8D2E-44C2D57CDD87}" destId="{5A7F7613-106E-4B99-B923-B101EE2EA393}" srcOrd="8" destOrd="0" presId="urn:microsoft.com/office/officeart/2005/8/layout/list1"/>
    <dgm:cxn modelId="{7E6B8CC5-952E-4FFC-A748-8403733648B3}" type="presParOf" srcId="{5A7F7613-106E-4B99-B923-B101EE2EA393}" destId="{466502DC-621D-42A5-AF01-4F32C92ACC28}" srcOrd="0" destOrd="0" presId="urn:microsoft.com/office/officeart/2005/8/layout/list1"/>
    <dgm:cxn modelId="{D4070DBC-0C5C-4C2D-9756-A09B22564A32}" type="presParOf" srcId="{5A7F7613-106E-4B99-B923-B101EE2EA393}" destId="{47DBE986-51CC-4963-BB0B-5DF023244755}" srcOrd="1" destOrd="0" presId="urn:microsoft.com/office/officeart/2005/8/layout/list1"/>
    <dgm:cxn modelId="{F9277CFF-AF4F-4733-9960-27128A3F9B8C}" type="presParOf" srcId="{BC6E3B7F-BA8E-4566-8D2E-44C2D57CDD87}" destId="{19C754B6-E044-436F-AE7D-CCB9AFBA4150}" srcOrd="9" destOrd="0" presId="urn:microsoft.com/office/officeart/2005/8/layout/list1"/>
    <dgm:cxn modelId="{F7E8B769-4052-4B73-A323-4BACAE685719}" type="presParOf" srcId="{BC6E3B7F-BA8E-4566-8D2E-44C2D57CDD87}" destId="{3AD6EB7D-E38D-4685-8B76-4C21B27A3FB7}" srcOrd="10" destOrd="0" presId="urn:microsoft.com/office/officeart/2005/8/layout/list1"/>
    <dgm:cxn modelId="{B43E9475-FCF9-4883-864B-A977A8D9FE75}" type="presParOf" srcId="{BC6E3B7F-BA8E-4566-8D2E-44C2D57CDD87}" destId="{3DAEF541-D450-4936-A5A8-E839959E2F21}" srcOrd="11" destOrd="0" presId="urn:microsoft.com/office/officeart/2005/8/layout/list1"/>
    <dgm:cxn modelId="{D2C49471-C182-48E5-B8C7-A8CFB1C4278D}" type="presParOf" srcId="{BC6E3B7F-BA8E-4566-8D2E-44C2D57CDD87}" destId="{AAF1E713-B105-4490-BFEF-599E58FA7CB4}" srcOrd="12" destOrd="0" presId="urn:microsoft.com/office/officeart/2005/8/layout/list1"/>
    <dgm:cxn modelId="{3EA01991-DFE8-4740-81E6-D16B7D96DAF1}" type="presParOf" srcId="{AAF1E713-B105-4490-BFEF-599E58FA7CB4}" destId="{ED3DA59C-1A23-4C6B-BFF8-D3025F633459}" srcOrd="0" destOrd="0" presId="urn:microsoft.com/office/officeart/2005/8/layout/list1"/>
    <dgm:cxn modelId="{925BCC08-3D4E-496A-96DB-148FE16DE7FF}" type="presParOf" srcId="{AAF1E713-B105-4490-BFEF-599E58FA7CB4}" destId="{A91C85DD-B23E-4AF1-915B-CD3C309773B0}" srcOrd="1" destOrd="0" presId="urn:microsoft.com/office/officeart/2005/8/layout/list1"/>
    <dgm:cxn modelId="{E0B2E6DB-C21A-4DF1-84A6-03BB893AE613}" type="presParOf" srcId="{BC6E3B7F-BA8E-4566-8D2E-44C2D57CDD87}" destId="{C9A3707D-8324-4E6A-94B9-2859AC2804C5}" srcOrd="13" destOrd="0" presId="urn:microsoft.com/office/officeart/2005/8/layout/list1"/>
    <dgm:cxn modelId="{7CC647AD-F23F-4F54-9176-3D481DA7CCEA}" type="presParOf" srcId="{BC6E3B7F-BA8E-4566-8D2E-44C2D57CDD87}" destId="{A5116074-735E-49FF-B118-7E3CEC2960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AA3F49-C3D6-4D41-93D2-59200330241F}" type="doc">
      <dgm:prSet loTypeId="urn:microsoft.com/office/officeart/2005/8/layout/hList9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8A74F0-9ED0-4709-AA11-25976461BBA7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Current</a:t>
          </a:r>
          <a:endParaRPr lang="en-US" dirty="0"/>
        </a:p>
      </dgm:t>
    </dgm:pt>
    <dgm:pt modelId="{686B3019-2B53-4340-BF41-E417BC489A7D}" type="parTrans" cxnId="{87BC8A9D-2DDB-43D5-8BB9-190BE7D3AF8C}">
      <dgm:prSet/>
      <dgm:spPr/>
      <dgm:t>
        <a:bodyPr/>
        <a:lstStyle/>
        <a:p>
          <a:endParaRPr lang="en-US"/>
        </a:p>
      </dgm:t>
    </dgm:pt>
    <dgm:pt modelId="{CEBF01FD-FC7C-47BA-B1A4-A3A9FBEB40C2}" type="sibTrans" cxnId="{87BC8A9D-2DDB-43D5-8BB9-190BE7D3AF8C}">
      <dgm:prSet/>
      <dgm:spPr/>
      <dgm:t>
        <a:bodyPr/>
        <a:lstStyle/>
        <a:p>
          <a:endParaRPr lang="en-US"/>
        </a:p>
      </dgm:t>
    </dgm:pt>
    <dgm:pt modelId="{4FBD19B5-EB35-4EB1-A292-F0F22D89A624}">
      <dgm:prSet phldrT="[Text]"/>
      <dgm:spPr>
        <a:solidFill>
          <a:srgbClr val="FF0000">
            <a:alpha val="39000"/>
          </a:srgb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Regulatory Changes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D6EACED0-8507-4832-8B24-B2DCFCB2021B}" type="parTrans" cxnId="{C49F8BF8-9814-47A1-A9E9-E5E542D048F0}">
      <dgm:prSet/>
      <dgm:spPr/>
      <dgm:t>
        <a:bodyPr/>
        <a:lstStyle/>
        <a:p>
          <a:endParaRPr lang="en-US"/>
        </a:p>
      </dgm:t>
    </dgm:pt>
    <dgm:pt modelId="{667483C5-9995-4F91-9086-054F73BC1CDF}" type="sibTrans" cxnId="{C49F8BF8-9814-47A1-A9E9-E5E542D048F0}">
      <dgm:prSet/>
      <dgm:spPr/>
      <dgm:t>
        <a:bodyPr/>
        <a:lstStyle/>
        <a:p>
          <a:endParaRPr lang="en-US"/>
        </a:p>
      </dgm:t>
    </dgm:pt>
    <dgm:pt modelId="{7C166DA1-54E1-4BDA-AED6-AF21C3FBA4C8}">
      <dgm:prSet phldrT="[Text]"/>
      <dgm:spPr>
        <a:solidFill>
          <a:srgbClr val="FF0000">
            <a:alpha val="39000"/>
          </a:srgb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Changes in Quality (HEDIS, 5 star)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5D5E0419-2E38-4A37-9E19-1CDF1F08B33F}" type="parTrans" cxnId="{C7354638-E7B7-449F-B3F8-D22B7BD989DD}">
      <dgm:prSet/>
      <dgm:spPr/>
      <dgm:t>
        <a:bodyPr/>
        <a:lstStyle/>
        <a:p>
          <a:endParaRPr lang="en-US"/>
        </a:p>
      </dgm:t>
    </dgm:pt>
    <dgm:pt modelId="{30A6DFE4-453C-4B3D-9238-C932EBB6DE44}" type="sibTrans" cxnId="{C7354638-E7B7-449F-B3F8-D22B7BD989DD}">
      <dgm:prSet/>
      <dgm:spPr/>
      <dgm:t>
        <a:bodyPr/>
        <a:lstStyle/>
        <a:p>
          <a:endParaRPr lang="en-US"/>
        </a:p>
      </dgm:t>
    </dgm:pt>
    <dgm:pt modelId="{9E6C42B4-F46F-4EFA-8E94-17A5CCBD2EB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Past</a:t>
          </a:r>
          <a:endParaRPr lang="en-US" dirty="0"/>
        </a:p>
      </dgm:t>
    </dgm:pt>
    <dgm:pt modelId="{857A5AAE-DB2D-4029-BB3C-877C8E40349A}" type="parTrans" cxnId="{DA811ACB-A0DB-4BB3-B3B1-05929870070D}">
      <dgm:prSet/>
      <dgm:spPr/>
      <dgm:t>
        <a:bodyPr/>
        <a:lstStyle/>
        <a:p>
          <a:endParaRPr lang="en-US"/>
        </a:p>
      </dgm:t>
    </dgm:pt>
    <dgm:pt modelId="{3C9BBCE6-9FC0-4011-9BFF-394C6E738E02}" type="sibTrans" cxnId="{DA811ACB-A0DB-4BB3-B3B1-05929870070D}">
      <dgm:prSet/>
      <dgm:spPr/>
      <dgm:t>
        <a:bodyPr/>
        <a:lstStyle/>
        <a:p>
          <a:endParaRPr lang="en-US"/>
        </a:p>
      </dgm:t>
    </dgm:pt>
    <dgm:pt modelId="{17BF2BA7-8200-4589-B024-78E994EFC673}">
      <dgm:prSet phldrT="[Text]"/>
      <dgm:spPr>
        <a:solidFill>
          <a:srgbClr val="FF0000">
            <a:alpha val="39000"/>
          </a:srgbClr>
        </a:solidFill>
      </dgm:spPr>
      <dgm:t>
        <a:bodyPr/>
        <a:lstStyle/>
        <a:p>
          <a:r>
            <a:rPr lang="en-US" dirty="0" smtClean="0">
              <a:solidFill>
                <a:schemeClr val="bg1">
                  <a:lumMod val="10000"/>
                </a:schemeClr>
              </a:solidFill>
            </a:rPr>
            <a:t>Proving the Pharmacists Role</a:t>
          </a:r>
          <a:endParaRPr lang="en-US" dirty="0">
            <a:solidFill>
              <a:schemeClr val="bg1">
                <a:lumMod val="10000"/>
              </a:schemeClr>
            </a:solidFill>
          </a:endParaRPr>
        </a:p>
      </dgm:t>
    </dgm:pt>
    <dgm:pt modelId="{38FECF9D-E533-4EB0-BEDE-AC2AF8650E3E}" type="parTrans" cxnId="{22EA40D7-6AE1-4F01-8B3E-CEF016D0B025}">
      <dgm:prSet/>
      <dgm:spPr/>
      <dgm:t>
        <a:bodyPr/>
        <a:lstStyle/>
        <a:p>
          <a:endParaRPr lang="en-US"/>
        </a:p>
      </dgm:t>
    </dgm:pt>
    <dgm:pt modelId="{50442B49-34BB-4674-9D2B-DA0422BC7743}" type="sibTrans" cxnId="{22EA40D7-6AE1-4F01-8B3E-CEF016D0B025}">
      <dgm:prSet/>
      <dgm:spPr/>
      <dgm:t>
        <a:bodyPr/>
        <a:lstStyle/>
        <a:p>
          <a:endParaRPr lang="en-US"/>
        </a:p>
      </dgm:t>
    </dgm:pt>
    <dgm:pt modelId="{D4CC8087-D57C-4734-9A03-50D24A775EFD}" type="pres">
      <dgm:prSet presAssocID="{48AA3F49-C3D6-4D41-93D2-59200330241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E7E91FA-123B-4570-8F7E-A171957D6629}" type="pres">
      <dgm:prSet presAssocID="{1A8A74F0-9ED0-4709-AA11-25976461BBA7}" presName="posSpace" presStyleCnt="0"/>
      <dgm:spPr/>
    </dgm:pt>
    <dgm:pt modelId="{6F503CE6-87F9-4744-A063-340DC5EDE73D}" type="pres">
      <dgm:prSet presAssocID="{1A8A74F0-9ED0-4709-AA11-25976461BBA7}" presName="vertFlow" presStyleCnt="0"/>
      <dgm:spPr/>
    </dgm:pt>
    <dgm:pt modelId="{8BED1275-EE1F-4731-8F06-1ED725193441}" type="pres">
      <dgm:prSet presAssocID="{1A8A74F0-9ED0-4709-AA11-25976461BBA7}" presName="topSpace" presStyleCnt="0"/>
      <dgm:spPr/>
    </dgm:pt>
    <dgm:pt modelId="{B59CAE8E-294C-413D-A555-0203440AB7B4}" type="pres">
      <dgm:prSet presAssocID="{1A8A74F0-9ED0-4709-AA11-25976461BBA7}" presName="firstComp" presStyleCnt="0"/>
      <dgm:spPr/>
    </dgm:pt>
    <dgm:pt modelId="{8B8643CC-2A65-456E-8653-05D4DB7CC82E}" type="pres">
      <dgm:prSet presAssocID="{1A8A74F0-9ED0-4709-AA11-25976461BBA7}" presName="firstChild" presStyleLbl="bgAccFollowNode1" presStyleIdx="0" presStyleCnt="3"/>
      <dgm:spPr/>
      <dgm:t>
        <a:bodyPr/>
        <a:lstStyle/>
        <a:p>
          <a:endParaRPr lang="en-US"/>
        </a:p>
      </dgm:t>
    </dgm:pt>
    <dgm:pt modelId="{55B92EDE-BD25-4AD7-98D8-C20990E88B04}" type="pres">
      <dgm:prSet presAssocID="{1A8A74F0-9ED0-4709-AA11-25976461BBA7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6EE7D2-AC56-4EC6-92CB-C1B006D3FC9A}" type="pres">
      <dgm:prSet presAssocID="{7C166DA1-54E1-4BDA-AED6-AF21C3FBA4C8}" presName="comp" presStyleCnt="0"/>
      <dgm:spPr/>
    </dgm:pt>
    <dgm:pt modelId="{48644059-FB1A-4FFD-AA05-17170D2CA1BB}" type="pres">
      <dgm:prSet presAssocID="{7C166DA1-54E1-4BDA-AED6-AF21C3FBA4C8}" presName="child" presStyleLbl="bgAccFollowNode1" presStyleIdx="1" presStyleCnt="3"/>
      <dgm:spPr/>
      <dgm:t>
        <a:bodyPr/>
        <a:lstStyle/>
        <a:p>
          <a:endParaRPr lang="en-US"/>
        </a:p>
      </dgm:t>
    </dgm:pt>
    <dgm:pt modelId="{A2E7208D-F080-461E-98A1-AF4EC50EFC48}" type="pres">
      <dgm:prSet presAssocID="{7C166DA1-54E1-4BDA-AED6-AF21C3FBA4C8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A10378-6664-4F9B-9CA8-D0608B7A135D}" type="pres">
      <dgm:prSet presAssocID="{1A8A74F0-9ED0-4709-AA11-25976461BBA7}" presName="negSpace" presStyleCnt="0"/>
      <dgm:spPr/>
    </dgm:pt>
    <dgm:pt modelId="{494739C6-6C62-406D-9D54-49F17C7304CF}" type="pres">
      <dgm:prSet presAssocID="{1A8A74F0-9ED0-4709-AA11-25976461BBA7}" presName="circle" presStyleLbl="node1" presStyleIdx="0" presStyleCnt="2"/>
      <dgm:spPr/>
      <dgm:t>
        <a:bodyPr/>
        <a:lstStyle/>
        <a:p>
          <a:endParaRPr lang="en-US"/>
        </a:p>
      </dgm:t>
    </dgm:pt>
    <dgm:pt modelId="{5A7AAB46-E3E3-42D2-B1D5-9CD277AEB6FD}" type="pres">
      <dgm:prSet presAssocID="{CEBF01FD-FC7C-47BA-B1A4-A3A9FBEB40C2}" presName="transSpace" presStyleCnt="0"/>
      <dgm:spPr/>
    </dgm:pt>
    <dgm:pt modelId="{C58BD730-1430-4B14-86D0-31CB6064E464}" type="pres">
      <dgm:prSet presAssocID="{9E6C42B4-F46F-4EFA-8E94-17A5CCBD2EB9}" presName="posSpace" presStyleCnt="0"/>
      <dgm:spPr/>
    </dgm:pt>
    <dgm:pt modelId="{9CCF523D-1BD0-4554-ACD4-0BB8ACD524EE}" type="pres">
      <dgm:prSet presAssocID="{9E6C42B4-F46F-4EFA-8E94-17A5CCBD2EB9}" presName="vertFlow" presStyleCnt="0"/>
      <dgm:spPr/>
    </dgm:pt>
    <dgm:pt modelId="{5D15234E-B565-4967-838A-B6A3365D3B13}" type="pres">
      <dgm:prSet presAssocID="{9E6C42B4-F46F-4EFA-8E94-17A5CCBD2EB9}" presName="topSpace" presStyleCnt="0"/>
      <dgm:spPr/>
    </dgm:pt>
    <dgm:pt modelId="{2D2BBBBD-1AF6-40C3-B096-9E2E6C6E88D6}" type="pres">
      <dgm:prSet presAssocID="{9E6C42B4-F46F-4EFA-8E94-17A5CCBD2EB9}" presName="firstComp" presStyleCnt="0"/>
      <dgm:spPr/>
    </dgm:pt>
    <dgm:pt modelId="{BE0B09C6-BD09-4A4A-B75F-8DDA569EF080}" type="pres">
      <dgm:prSet presAssocID="{9E6C42B4-F46F-4EFA-8E94-17A5CCBD2EB9}" presName="firstChild" presStyleLbl="bgAccFollowNode1" presStyleIdx="2" presStyleCnt="3"/>
      <dgm:spPr/>
      <dgm:t>
        <a:bodyPr/>
        <a:lstStyle/>
        <a:p>
          <a:endParaRPr lang="en-US"/>
        </a:p>
      </dgm:t>
    </dgm:pt>
    <dgm:pt modelId="{5C6FF656-4D5B-447C-BA26-3AF3965ABF60}" type="pres">
      <dgm:prSet presAssocID="{9E6C42B4-F46F-4EFA-8E94-17A5CCBD2EB9}" presName="first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243C3-4630-4685-8D70-0E9F039C2EE1}" type="pres">
      <dgm:prSet presAssocID="{9E6C42B4-F46F-4EFA-8E94-17A5CCBD2EB9}" presName="negSpace" presStyleCnt="0"/>
      <dgm:spPr/>
    </dgm:pt>
    <dgm:pt modelId="{4855C4B2-BAC9-4CE7-AFD5-18FF65FB034A}" type="pres">
      <dgm:prSet presAssocID="{9E6C42B4-F46F-4EFA-8E94-17A5CCBD2EB9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FF0CCAB-558A-4609-80FD-6A89499BCA1D}" type="presOf" srcId="{4FBD19B5-EB35-4EB1-A292-F0F22D89A624}" destId="{55B92EDE-BD25-4AD7-98D8-C20990E88B04}" srcOrd="1" destOrd="0" presId="urn:microsoft.com/office/officeart/2005/8/layout/hList9"/>
    <dgm:cxn modelId="{DA811ACB-A0DB-4BB3-B3B1-05929870070D}" srcId="{48AA3F49-C3D6-4D41-93D2-59200330241F}" destId="{9E6C42B4-F46F-4EFA-8E94-17A5CCBD2EB9}" srcOrd="1" destOrd="0" parTransId="{857A5AAE-DB2D-4029-BB3C-877C8E40349A}" sibTransId="{3C9BBCE6-9FC0-4011-9BFF-394C6E738E02}"/>
    <dgm:cxn modelId="{22EA40D7-6AE1-4F01-8B3E-CEF016D0B025}" srcId="{9E6C42B4-F46F-4EFA-8E94-17A5CCBD2EB9}" destId="{17BF2BA7-8200-4589-B024-78E994EFC673}" srcOrd="0" destOrd="0" parTransId="{38FECF9D-E533-4EB0-BEDE-AC2AF8650E3E}" sibTransId="{50442B49-34BB-4674-9D2B-DA0422BC7743}"/>
    <dgm:cxn modelId="{C49F8BF8-9814-47A1-A9E9-E5E542D048F0}" srcId="{1A8A74F0-9ED0-4709-AA11-25976461BBA7}" destId="{4FBD19B5-EB35-4EB1-A292-F0F22D89A624}" srcOrd="0" destOrd="0" parTransId="{D6EACED0-8507-4832-8B24-B2DCFCB2021B}" sibTransId="{667483C5-9995-4F91-9086-054F73BC1CDF}"/>
    <dgm:cxn modelId="{1D4F8B32-9FEE-4E0B-85F9-C88B6F7C349F}" type="presOf" srcId="{7C166DA1-54E1-4BDA-AED6-AF21C3FBA4C8}" destId="{A2E7208D-F080-461E-98A1-AF4EC50EFC48}" srcOrd="1" destOrd="0" presId="urn:microsoft.com/office/officeart/2005/8/layout/hList9"/>
    <dgm:cxn modelId="{FBDDD81E-BFE8-48A0-951F-5BA212BD4DFF}" type="presOf" srcId="{1A8A74F0-9ED0-4709-AA11-25976461BBA7}" destId="{494739C6-6C62-406D-9D54-49F17C7304CF}" srcOrd="0" destOrd="0" presId="urn:microsoft.com/office/officeart/2005/8/layout/hList9"/>
    <dgm:cxn modelId="{D61B740B-8FA8-4273-84EC-5358AF40DEFC}" type="presOf" srcId="{4FBD19B5-EB35-4EB1-A292-F0F22D89A624}" destId="{8B8643CC-2A65-456E-8653-05D4DB7CC82E}" srcOrd="0" destOrd="0" presId="urn:microsoft.com/office/officeart/2005/8/layout/hList9"/>
    <dgm:cxn modelId="{DB04F71B-5916-4C1E-B296-4E00119327D8}" type="presOf" srcId="{7C166DA1-54E1-4BDA-AED6-AF21C3FBA4C8}" destId="{48644059-FB1A-4FFD-AA05-17170D2CA1BB}" srcOrd="0" destOrd="0" presId="urn:microsoft.com/office/officeart/2005/8/layout/hList9"/>
    <dgm:cxn modelId="{E3D16E6A-0313-43BF-930A-2DC4498139EF}" type="presOf" srcId="{17BF2BA7-8200-4589-B024-78E994EFC673}" destId="{BE0B09C6-BD09-4A4A-B75F-8DDA569EF080}" srcOrd="0" destOrd="0" presId="urn:microsoft.com/office/officeart/2005/8/layout/hList9"/>
    <dgm:cxn modelId="{65AA1E3B-2282-4EF9-A516-A53F72CA4268}" type="presOf" srcId="{48AA3F49-C3D6-4D41-93D2-59200330241F}" destId="{D4CC8087-D57C-4734-9A03-50D24A775EFD}" srcOrd="0" destOrd="0" presId="urn:microsoft.com/office/officeart/2005/8/layout/hList9"/>
    <dgm:cxn modelId="{1E2CC275-D798-4AF8-821B-ABC2576072B9}" type="presOf" srcId="{17BF2BA7-8200-4589-B024-78E994EFC673}" destId="{5C6FF656-4D5B-447C-BA26-3AF3965ABF60}" srcOrd="1" destOrd="0" presId="urn:microsoft.com/office/officeart/2005/8/layout/hList9"/>
    <dgm:cxn modelId="{DF597EF4-CCBE-4F40-859E-229AE366F50D}" type="presOf" srcId="{9E6C42B4-F46F-4EFA-8E94-17A5CCBD2EB9}" destId="{4855C4B2-BAC9-4CE7-AFD5-18FF65FB034A}" srcOrd="0" destOrd="0" presId="urn:microsoft.com/office/officeart/2005/8/layout/hList9"/>
    <dgm:cxn modelId="{87BC8A9D-2DDB-43D5-8BB9-190BE7D3AF8C}" srcId="{48AA3F49-C3D6-4D41-93D2-59200330241F}" destId="{1A8A74F0-9ED0-4709-AA11-25976461BBA7}" srcOrd="0" destOrd="0" parTransId="{686B3019-2B53-4340-BF41-E417BC489A7D}" sibTransId="{CEBF01FD-FC7C-47BA-B1A4-A3A9FBEB40C2}"/>
    <dgm:cxn modelId="{C7354638-E7B7-449F-B3F8-D22B7BD989DD}" srcId="{1A8A74F0-9ED0-4709-AA11-25976461BBA7}" destId="{7C166DA1-54E1-4BDA-AED6-AF21C3FBA4C8}" srcOrd="1" destOrd="0" parTransId="{5D5E0419-2E38-4A37-9E19-1CDF1F08B33F}" sibTransId="{30A6DFE4-453C-4B3D-9238-C932EBB6DE44}"/>
    <dgm:cxn modelId="{DF6282CA-1109-434E-8768-3C3045F429F9}" type="presParOf" srcId="{D4CC8087-D57C-4734-9A03-50D24A775EFD}" destId="{FE7E91FA-123B-4570-8F7E-A171957D6629}" srcOrd="0" destOrd="0" presId="urn:microsoft.com/office/officeart/2005/8/layout/hList9"/>
    <dgm:cxn modelId="{ADE3E429-EDEF-4445-AEA0-B724CC6EEE24}" type="presParOf" srcId="{D4CC8087-D57C-4734-9A03-50D24A775EFD}" destId="{6F503CE6-87F9-4744-A063-340DC5EDE73D}" srcOrd="1" destOrd="0" presId="urn:microsoft.com/office/officeart/2005/8/layout/hList9"/>
    <dgm:cxn modelId="{BFCCE5A7-3C16-4981-84AB-4D6E7C6D1022}" type="presParOf" srcId="{6F503CE6-87F9-4744-A063-340DC5EDE73D}" destId="{8BED1275-EE1F-4731-8F06-1ED725193441}" srcOrd="0" destOrd="0" presId="urn:microsoft.com/office/officeart/2005/8/layout/hList9"/>
    <dgm:cxn modelId="{0D71F7EF-3CE5-466A-9154-617CFD1E589D}" type="presParOf" srcId="{6F503CE6-87F9-4744-A063-340DC5EDE73D}" destId="{B59CAE8E-294C-413D-A555-0203440AB7B4}" srcOrd="1" destOrd="0" presId="urn:microsoft.com/office/officeart/2005/8/layout/hList9"/>
    <dgm:cxn modelId="{A51CBCB7-C9C4-48E3-8499-A7D57D40D7B9}" type="presParOf" srcId="{B59CAE8E-294C-413D-A555-0203440AB7B4}" destId="{8B8643CC-2A65-456E-8653-05D4DB7CC82E}" srcOrd="0" destOrd="0" presId="urn:microsoft.com/office/officeart/2005/8/layout/hList9"/>
    <dgm:cxn modelId="{88611D16-4375-40EB-97EB-14B92B1F888A}" type="presParOf" srcId="{B59CAE8E-294C-413D-A555-0203440AB7B4}" destId="{55B92EDE-BD25-4AD7-98D8-C20990E88B04}" srcOrd="1" destOrd="0" presId="urn:microsoft.com/office/officeart/2005/8/layout/hList9"/>
    <dgm:cxn modelId="{7DB1A28E-DA47-4679-8AB6-1A43376A753F}" type="presParOf" srcId="{6F503CE6-87F9-4744-A063-340DC5EDE73D}" destId="{5E6EE7D2-AC56-4EC6-92CB-C1B006D3FC9A}" srcOrd="2" destOrd="0" presId="urn:microsoft.com/office/officeart/2005/8/layout/hList9"/>
    <dgm:cxn modelId="{51CB723B-3553-4CAF-B0AC-458757413235}" type="presParOf" srcId="{5E6EE7D2-AC56-4EC6-92CB-C1B006D3FC9A}" destId="{48644059-FB1A-4FFD-AA05-17170D2CA1BB}" srcOrd="0" destOrd="0" presId="urn:microsoft.com/office/officeart/2005/8/layout/hList9"/>
    <dgm:cxn modelId="{C7A62B86-07A8-4769-9AA3-7476954A52E8}" type="presParOf" srcId="{5E6EE7D2-AC56-4EC6-92CB-C1B006D3FC9A}" destId="{A2E7208D-F080-461E-98A1-AF4EC50EFC48}" srcOrd="1" destOrd="0" presId="urn:microsoft.com/office/officeart/2005/8/layout/hList9"/>
    <dgm:cxn modelId="{E26672F8-82ED-47A8-8BA8-8DE8EB83A79B}" type="presParOf" srcId="{D4CC8087-D57C-4734-9A03-50D24A775EFD}" destId="{B1A10378-6664-4F9B-9CA8-D0608B7A135D}" srcOrd="2" destOrd="0" presId="urn:microsoft.com/office/officeart/2005/8/layout/hList9"/>
    <dgm:cxn modelId="{9D6AB3FD-14DA-4F5F-A722-20DDBE9C8A8E}" type="presParOf" srcId="{D4CC8087-D57C-4734-9A03-50D24A775EFD}" destId="{494739C6-6C62-406D-9D54-49F17C7304CF}" srcOrd="3" destOrd="0" presId="urn:microsoft.com/office/officeart/2005/8/layout/hList9"/>
    <dgm:cxn modelId="{EDEE556E-CC4D-4D14-A902-948ED1783312}" type="presParOf" srcId="{D4CC8087-D57C-4734-9A03-50D24A775EFD}" destId="{5A7AAB46-E3E3-42D2-B1D5-9CD277AEB6FD}" srcOrd="4" destOrd="0" presId="urn:microsoft.com/office/officeart/2005/8/layout/hList9"/>
    <dgm:cxn modelId="{01E927D2-9FAB-466F-816A-D20BF1379A53}" type="presParOf" srcId="{D4CC8087-D57C-4734-9A03-50D24A775EFD}" destId="{C58BD730-1430-4B14-86D0-31CB6064E464}" srcOrd="5" destOrd="0" presId="urn:microsoft.com/office/officeart/2005/8/layout/hList9"/>
    <dgm:cxn modelId="{A74C9400-4BC6-4EFC-99F0-5B2BEFB3063A}" type="presParOf" srcId="{D4CC8087-D57C-4734-9A03-50D24A775EFD}" destId="{9CCF523D-1BD0-4554-ACD4-0BB8ACD524EE}" srcOrd="6" destOrd="0" presId="urn:microsoft.com/office/officeart/2005/8/layout/hList9"/>
    <dgm:cxn modelId="{3C05C51F-44CF-4D85-BD56-D75AF349A34C}" type="presParOf" srcId="{9CCF523D-1BD0-4554-ACD4-0BB8ACD524EE}" destId="{5D15234E-B565-4967-838A-B6A3365D3B13}" srcOrd="0" destOrd="0" presId="urn:microsoft.com/office/officeart/2005/8/layout/hList9"/>
    <dgm:cxn modelId="{2830BE98-9C90-48DD-BD3A-D22E59F33C76}" type="presParOf" srcId="{9CCF523D-1BD0-4554-ACD4-0BB8ACD524EE}" destId="{2D2BBBBD-1AF6-40C3-B096-9E2E6C6E88D6}" srcOrd="1" destOrd="0" presId="urn:microsoft.com/office/officeart/2005/8/layout/hList9"/>
    <dgm:cxn modelId="{A8CB13DF-297F-4D4A-8DE9-2126F42E519E}" type="presParOf" srcId="{2D2BBBBD-1AF6-40C3-B096-9E2E6C6E88D6}" destId="{BE0B09C6-BD09-4A4A-B75F-8DDA569EF080}" srcOrd="0" destOrd="0" presId="urn:microsoft.com/office/officeart/2005/8/layout/hList9"/>
    <dgm:cxn modelId="{CE990089-501B-4840-A504-E8E8733D87F4}" type="presParOf" srcId="{2D2BBBBD-1AF6-40C3-B096-9E2E6C6E88D6}" destId="{5C6FF656-4D5B-447C-BA26-3AF3965ABF60}" srcOrd="1" destOrd="0" presId="urn:microsoft.com/office/officeart/2005/8/layout/hList9"/>
    <dgm:cxn modelId="{2D4F620B-51BA-4460-AA93-EAAECED46182}" type="presParOf" srcId="{D4CC8087-D57C-4734-9A03-50D24A775EFD}" destId="{189243C3-4630-4685-8D70-0E9F039C2EE1}" srcOrd="7" destOrd="0" presId="urn:microsoft.com/office/officeart/2005/8/layout/hList9"/>
    <dgm:cxn modelId="{03D74624-F3C7-4A82-86D0-3336EAF622E5}" type="presParOf" srcId="{D4CC8087-D57C-4734-9A03-50D24A775EFD}" destId="{4855C4B2-BAC9-4CE7-AFD5-18FF65FB034A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1B4AA-FA77-4F77-AD3A-3355AC03E21E}">
      <dsp:nvSpPr>
        <dsp:cNvPr id="0" name=""/>
        <dsp:cNvSpPr/>
      </dsp:nvSpPr>
      <dsp:spPr>
        <a:xfrm>
          <a:off x="0" y="508574"/>
          <a:ext cx="84136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B0A7C-96FA-4904-ABF5-DF393E4C9A93}">
      <dsp:nvSpPr>
        <dsp:cNvPr id="0" name=""/>
        <dsp:cNvSpPr/>
      </dsp:nvSpPr>
      <dsp:spPr>
        <a:xfrm>
          <a:off x="420683" y="169094"/>
          <a:ext cx="5889567" cy="678960"/>
        </a:xfrm>
        <a:prstGeom prst="roundRect">
          <a:avLst/>
        </a:prstGeom>
        <a:solidFill>
          <a:srgbClr val="F507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1. Roles of a Managed Care Pharmacist</a:t>
          </a:r>
          <a:endParaRPr lang="en-US" sz="2400" b="1" kern="1200" dirty="0">
            <a:solidFill>
              <a:srgbClr val="000000"/>
            </a:solidFill>
          </a:endParaRPr>
        </a:p>
      </dsp:txBody>
      <dsp:txXfrm>
        <a:off x="453827" y="202238"/>
        <a:ext cx="5823279" cy="612672"/>
      </dsp:txXfrm>
    </dsp:sp>
    <dsp:sp modelId="{C144073A-BAC3-44E8-B843-C6AD98383266}">
      <dsp:nvSpPr>
        <dsp:cNvPr id="0" name=""/>
        <dsp:cNvSpPr/>
      </dsp:nvSpPr>
      <dsp:spPr>
        <a:xfrm>
          <a:off x="0" y="1551854"/>
          <a:ext cx="84136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42139"/>
              <a:satOff val="-5246"/>
              <a:lumOff val="23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F3856-8E2E-432B-8123-32434169DCE7}">
      <dsp:nvSpPr>
        <dsp:cNvPr id="0" name=""/>
        <dsp:cNvSpPr/>
      </dsp:nvSpPr>
      <dsp:spPr>
        <a:xfrm>
          <a:off x="420683" y="1212374"/>
          <a:ext cx="5889567" cy="678960"/>
        </a:xfrm>
        <a:prstGeom prst="roundRect">
          <a:avLst/>
        </a:prstGeom>
        <a:solidFill>
          <a:srgbClr val="F507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2. Kelsey Seybold Clinic Residency Program</a:t>
          </a:r>
          <a:endParaRPr lang="en-US" sz="2300" b="1" kern="1200" dirty="0"/>
        </a:p>
      </dsp:txBody>
      <dsp:txXfrm>
        <a:off x="453827" y="1245518"/>
        <a:ext cx="5823279" cy="612672"/>
      </dsp:txXfrm>
    </dsp:sp>
    <dsp:sp modelId="{3AD6EB7D-E38D-4685-8B76-4C21B27A3FB7}">
      <dsp:nvSpPr>
        <dsp:cNvPr id="0" name=""/>
        <dsp:cNvSpPr/>
      </dsp:nvSpPr>
      <dsp:spPr>
        <a:xfrm>
          <a:off x="0" y="2595134"/>
          <a:ext cx="84136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684279"/>
              <a:satOff val="-10493"/>
              <a:lumOff val="461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BE986-51CC-4963-BB0B-5DF023244755}">
      <dsp:nvSpPr>
        <dsp:cNvPr id="0" name=""/>
        <dsp:cNvSpPr/>
      </dsp:nvSpPr>
      <dsp:spPr>
        <a:xfrm>
          <a:off x="420683" y="2255654"/>
          <a:ext cx="5889567" cy="678960"/>
        </a:xfrm>
        <a:prstGeom prst="roundRect">
          <a:avLst/>
        </a:prstGeom>
        <a:solidFill>
          <a:srgbClr val="F507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3. Preparing for a Job in Managed Care</a:t>
          </a:r>
          <a:endParaRPr lang="en-US" sz="2300" b="1" kern="1200" dirty="0"/>
        </a:p>
      </dsp:txBody>
      <dsp:txXfrm>
        <a:off x="453827" y="2288798"/>
        <a:ext cx="5823279" cy="612672"/>
      </dsp:txXfrm>
    </dsp:sp>
    <dsp:sp modelId="{A5116074-735E-49FF-B118-7E3CEC296053}">
      <dsp:nvSpPr>
        <dsp:cNvPr id="0" name=""/>
        <dsp:cNvSpPr/>
      </dsp:nvSpPr>
      <dsp:spPr>
        <a:xfrm>
          <a:off x="0" y="3638414"/>
          <a:ext cx="8413668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42139"/>
              <a:satOff val="-5246"/>
              <a:lumOff val="23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C85DD-B23E-4AF1-915B-CD3C309773B0}">
      <dsp:nvSpPr>
        <dsp:cNvPr id="0" name=""/>
        <dsp:cNvSpPr/>
      </dsp:nvSpPr>
      <dsp:spPr>
        <a:xfrm>
          <a:off x="420683" y="3298934"/>
          <a:ext cx="5889567" cy="678960"/>
        </a:xfrm>
        <a:prstGeom prst="roundRect">
          <a:avLst/>
        </a:prstGeom>
        <a:solidFill>
          <a:srgbClr val="F507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4. Questions</a:t>
          </a:r>
          <a:endParaRPr lang="en-US" sz="2300" b="1" kern="1200" dirty="0"/>
        </a:p>
      </dsp:txBody>
      <dsp:txXfrm>
        <a:off x="453827" y="3332078"/>
        <a:ext cx="5823279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1B4AA-FA77-4F77-AD3A-3355AC03E21E}">
      <dsp:nvSpPr>
        <dsp:cNvPr id="0" name=""/>
        <dsp:cNvSpPr/>
      </dsp:nvSpPr>
      <dsp:spPr>
        <a:xfrm>
          <a:off x="0" y="435314"/>
          <a:ext cx="84136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B0A7C-96FA-4904-ABF5-DF393E4C9A93}">
      <dsp:nvSpPr>
        <dsp:cNvPr id="0" name=""/>
        <dsp:cNvSpPr/>
      </dsp:nvSpPr>
      <dsp:spPr>
        <a:xfrm>
          <a:off x="420683" y="81074"/>
          <a:ext cx="5889567" cy="70848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1. Roles of a Managed Care Pharmacist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455268" y="115659"/>
        <a:ext cx="5820397" cy="639310"/>
      </dsp:txXfrm>
    </dsp:sp>
    <dsp:sp modelId="{C144073A-BAC3-44E8-B843-C6AD98383266}">
      <dsp:nvSpPr>
        <dsp:cNvPr id="0" name=""/>
        <dsp:cNvSpPr/>
      </dsp:nvSpPr>
      <dsp:spPr>
        <a:xfrm>
          <a:off x="0" y="1523954"/>
          <a:ext cx="84136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42139"/>
              <a:satOff val="-5246"/>
              <a:lumOff val="23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F3856-8E2E-432B-8123-32434169DCE7}">
      <dsp:nvSpPr>
        <dsp:cNvPr id="0" name=""/>
        <dsp:cNvSpPr/>
      </dsp:nvSpPr>
      <dsp:spPr>
        <a:xfrm>
          <a:off x="420683" y="1169714"/>
          <a:ext cx="5956355" cy="708480"/>
        </a:xfrm>
        <a:prstGeom prst="roundRect">
          <a:avLst/>
        </a:prstGeom>
        <a:solidFill>
          <a:srgbClr val="F507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00"/>
              </a:solidFill>
            </a:rPr>
            <a:t>2. Kelsey Seybold Clinic Residency Program</a:t>
          </a:r>
          <a:endParaRPr lang="en-US" sz="2400" b="0" kern="1200" dirty="0">
            <a:solidFill>
              <a:srgbClr val="000000"/>
            </a:solidFill>
          </a:endParaRPr>
        </a:p>
      </dsp:txBody>
      <dsp:txXfrm>
        <a:off x="455268" y="1204299"/>
        <a:ext cx="5887185" cy="639310"/>
      </dsp:txXfrm>
    </dsp:sp>
    <dsp:sp modelId="{3AD6EB7D-E38D-4685-8B76-4C21B27A3FB7}">
      <dsp:nvSpPr>
        <dsp:cNvPr id="0" name=""/>
        <dsp:cNvSpPr/>
      </dsp:nvSpPr>
      <dsp:spPr>
        <a:xfrm>
          <a:off x="0" y="2612594"/>
          <a:ext cx="84136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684279"/>
              <a:satOff val="-10493"/>
              <a:lumOff val="461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BE986-51CC-4963-BB0B-5DF023244755}">
      <dsp:nvSpPr>
        <dsp:cNvPr id="0" name=""/>
        <dsp:cNvSpPr/>
      </dsp:nvSpPr>
      <dsp:spPr>
        <a:xfrm>
          <a:off x="420683" y="2258354"/>
          <a:ext cx="5889567" cy="708480"/>
        </a:xfrm>
        <a:prstGeom prst="roundRect">
          <a:avLst/>
        </a:prstGeom>
        <a:solidFill>
          <a:srgbClr val="F507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3. Preparing for a Job in Managed Care</a:t>
          </a:r>
          <a:endParaRPr lang="en-US" sz="2400" b="1" kern="1200" dirty="0"/>
        </a:p>
      </dsp:txBody>
      <dsp:txXfrm>
        <a:off x="455268" y="2292939"/>
        <a:ext cx="5820397" cy="639310"/>
      </dsp:txXfrm>
    </dsp:sp>
    <dsp:sp modelId="{A5116074-735E-49FF-B118-7E3CEC296053}">
      <dsp:nvSpPr>
        <dsp:cNvPr id="0" name=""/>
        <dsp:cNvSpPr/>
      </dsp:nvSpPr>
      <dsp:spPr>
        <a:xfrm>
          <a:off x="0" y="3701234"/>
          <a:ext cx="841366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-342139"/>
              <a:satOff val="-5246"/>
              <a:lumOff val="230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C85DD-B23E-4AF1-915B-CD3C309773B0}">
      <dsp:nvSpPr>
        <dsp:cNvPr id="0" name=""/>
        <dsp:cNvSpPr/>
      </dsp:nvSpPr>
      <dsp:spPr>
        <a:xfrm>
          <a:off x="420683" y="3346994"/>
          <a:ext cx="5889567" cy="708480"/>
        </a:xfrm>
        <a:prstGeom prst="roundRect">
          <a:avLst/>
        </a:prstGeom>
        <a:solidFill>
          <a:srgbClr val="F507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612" tIns="0" rIns="22261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4. Questions</a:t>
          </a:r>
          <a:endParaRPr lang="en-US" sz="2400" b="1" kern="1200" dirty="0"/>
        </a:p>
      </dsp:txBody>
      <dsp:txXfrm>
        <a:off x="455268" y="3381579"/>
        <a:ext cx="5820397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6479B-880B-4750-B6DA-16F6441F6042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429C2-D653-44CF-916D-C1C1DA47A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65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501E83C-BF9D-3F4D-8142-F2D226D8D846}" type="datetimeFigureOut">
              <a:rPr lang="en-US" smtClean="0"/>
              <a:pPr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FBF5FFA-C6CD-1546-B9B2-2D8B1D03C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50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4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9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0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12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34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64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F5FFA-C6CD-1546-B9B2-2D8B1D03C85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73B62CC-05CC-4886-8E88-8DAF6F243F28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DDB6A00-92FD-4F76-8510-70B290037FA4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1A6DC43-467D-449E-94A0-D56147AE8E86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C37689E-EF9A-435C-9830-4BFB46C47555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7"/>
          <p:cNvGrpSpPr/>
          <p:nvPr userDrawn="1"/>
        </p:nvGrpSpPr>
        <p:grpSpPr>
          <a:xfrm>
            <a:off x="0" y="763289"/>
            <a:ext cx="9144000" cy="1246485"/>
            <a:chOff x="0" y="763289"/>
            <a:chExt cx="9144000" cy="12464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72815"/>
              <a:ext cx="9144000" cy="12312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pic>
          <p:nvPicPr>
            <p:cNvPr id="7" name="Billede 3" descr="dreamstime_Hospital doctor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455258" y="763289"/>
              <a:ext cx="1688742" cy="12464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3"/>
          <p:cNvGrpSpPr/>
          <p:nvPr userDrawn="1"/>
        </p:nvGrpSpPr>
        <p:grpSpPr>
          <a:xfrm>
            <a:off x="0" y="0"/>
            <a:ext cx="9144000" cy="1968500"/>
            <a:chOff x="0" y="0"/>
            <a:chExt cx="9144000" cy="1968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0"/>
              <a:ext cx="9144000" cy="196850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35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/>
          </p:nvSpPr>
          <p:spPr bwMode="auto">
            <a:xfrm>
              <a:off x="0" y="1661160"/>
              <a:ext cx="9144000" cy="304800"/>
            </a:xfrm>
            <a:prstGeom prst="rect">
              <a:avLst/>
            </a:prstGeom>
            <a:gradFill>
              <a:gsLst>
                <a:gs pos="0">
                  <a:schemeClr val="bg2">
                    <a:lumMod val="90000"/>
                  </a:schemeClr>
                </a:gs>
                <a:gs pos="100000">
                  <a:schemeClr val="accent1"/>
                </a:gs>
              </a:gsLst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7E439B4-870C-4CCE-A1FC-E07FCED82A10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9C525ED-66E9-401D-9E0D-F5CF7806DEC8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EE2643A-85B3-488B-A442-027285BB5102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4A950384-4EAA-4A03-A4E2-CB111C47BBF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3E296A5-4FE0-4558-AF36-CE4719A374D5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7517DFB-6793-4DA8-B49A-13739542CF1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6D43378A-0042-4AF6-8C19-950CD23B04AB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4FE4316-4526-48F1-B4C0-8A309AA381D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C5A3271-3E88-41A0-BDA6-D56194849FF1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26411D1F-8E6F-4F53-9224-607C93DADD2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B011C4B-5C51-4D2C-B610-AAAC9A203B2A}" type="datetime1">
              <a:rPr lang="da-DK"/>
              <a:pPr>
                <a:defRPr/>
              </a:pPr>
              <a:t>05-10-2017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0E7CC0A5-607D-4EE9-9E4C-7A3ACE8F6CE9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8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Rektangel 8"/>
          <p:cNvSpPr/>
          <p:nvPr/>
        </p:nvSpPr>
        <p:spPr>
          <a:xfrm>
            <a:off x="-3175" y="5073650"/>
            <a:ext cx="9159875" cy="134620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gray">
          <a:xfrm>
            <a:off x="512763" y="5844188"/>
            <a:ext cx="704691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1900" dirty="0" smtClean="0">
              <a:solidFill>
                <a:schemeClr val="tx2"/>
              </a:solidFill>
              <a:latin typeface="Georgia"/>
              <a:cs typeface="Georgia"/>
            </a:endParaRPr>
          </a:p>
          <a:p>
            <a:pPr defTabSz="801688"/>
            <a:r>
              <a:rPr lang="en-US" sz="1900" dirty="0" smtClean="0">
                <a:solidFill>
                  <a:schemeClr val="tx2"/>
                </a:solidFill>
                <a:latin typeface="Georgia"/>
                <a:cs typeface="Georgia"/>
              </a:rPr>
              <a:t>Denise M. Jonathan, Pharm. D., R.Ph. – Director of Pharmacy</a:t>
            </a:r>
          </a:p>
          <a:p>
            <a:pPr defTabSz="801688"/>
            <a:endParaRPr lang="en-US" sz="1900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/>
        </p:nvSpPr>
        <p:spPr bwMode="gray">
          <a:xfrm>
            <a:off x="512762" y="5237163"/>
            <a:ext cx="68405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3000" b="1" dirty="0" smtClean="0">
                <a:solidFill>
                  <a:schemeClr val="tx2"/>
                </a:solidFill>
                <a:latin typeface="Georgia"/>
                <a:cs typeface="Georgia"/>
              </a:rPr>
              <a:t>Kelsey-Seybold Clinic</a:t>
            </a:r>
            <a:endParaRPr lang="en-US" sz="3000" b="1" dirty="0">
              <a:solidFill>
                <a:schemeClr val="tx2"/>
              </a:solidFill>
              <a:latin typeface="Georgia"/>
              <a:cs typeface="Georgia"/>
            </a:endParaRPr>
          </a:p>
        </p:txBody>
      </p:sp>
      <p:pic>
        <p:nvPicPr>
          <p:cNvPr id="7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4775" y="833438"/>
            <a:ext cx="8058150" cy="563562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Georgia"/>
                <a:cs typeface="Georgia"/>
              </a:rPr>
              <a:t>Kelsey-Seybold </a:t>
            </a:r>
            <a:r>
              <a:rPr lang="en-US" sz="2600" b="1" dirty="0" smtClean="0">
                <a:latin typeface="Georgia"/>
                <a:cs typeface="Georgia"/>
              </a:rPr>
              <a:t>Managed Care Residency</a:t>
            </a:r>
            <a:r>
              <a:rPr lang="en-US" sz="2600" b="1" dirty="0">
                <a:latin typeface="Georgia"/>
                <a:cs typeface="Georgia"/>
              </a:rPr>
              <a:t/>
            </a:r>
            <a:br>
              <a:rPr lang="en-US" sz="2600" b="1" dirty="0">
                <a:latin typeface="Georgia"/>
                <a:cs typeface="Georgia"/>
              </a:rPr>
            </a:br>
            <a:endParaRPr lang="en-US" sz="2600" b="1" dirty="0">
              <a:latin typeface="Georgia"/>
              <a:cs typeface="Georgia"/>
            </a:endParaRPr>
          </a:p>
        </p:txBody>
      </p:sp>
      <p:pic>
        <p:nvPicPr>
          <p:cNvPr id="6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67984"/>
              </p:ext>
            </p:extLst>
          </p:nvPr>
        </p:nvGraphicFramePr>
        <p:xfrm>
          <a:off x="252988" y="2137558"/>
          <a:ext cx="8546628" cy="4815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0368"/>
                <a:gridCol w="356260"/>
              </a:tblGrid>
              <a:tr h="4815691">
                <a:tc>
                  <a:txBody>
                    <a:bodyPr/>
                    <a:lstStyle/>
                    <a:p>
                      <a:pPr marL="5715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Fringe Benefits</a:t>
                      </a:r>
                    </a:p>
                    <a:p>
                      <a:pPr marL="914400" marR="0" lvl="2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Health, dental, &amp; vision insurance</a:t>
                      </a:r>
                    </a:p>
                    <a:p>
                      <a:pPr marL="914400" marR="0" lvl="2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10 vacation/8 sick days</a:t>
                      </a:r>
                    </a:p>
                    <a:p>
                      <a:pPr marL="914400" marR="0" lvl="2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Professional leave and travel reimbursement</a:t>
                      </a:r>
                    </a:p>
                    <a:p>
                      <a:pPr marL="5715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/>
                        <a:ea typeface="ＭＳ Ｐゴシック" pitchFamily="-97" charset="-128"/>
                        <a:cs typeface="Georgia"/>
                      </a:endParaRPr>
                    </a:p>
                    <a:p>
                      <a:pPr marL="5715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Application Process</a:t>
                      </a:r>
                    </a:p>
                    <a:p>
                      <a:pPr marL="914400" marR="0" lvl="2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Participation in ASHP Match</a:t>
                      </a:r>
                    </a:p>
                    <a:p>
                      <a:pPr marL="914400" marR="0" lvl="2" indent="-2286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PhorCAS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Georgia"/>
                      </a:endParaRPr>
                    </a:p>
                    <a:p>
                      <a:pPr marL="685800" marR="0" lvl="2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Georgia"/>
                        </a:rPr>
                        <a:t>           -C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urriculum vitae</a:t>
                      </a:r>
                    </a:p>
                    <a:p>
                      <a:pPr marL="685800" marR="0" lvl="2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          -Letter of intent</a:t>
                      </a:r>
                    </a:p>
                    <a:p>
                      <a:pPr marL="685800" marR="0" lvl="2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          -Transcript</a:t>
                      </a:r>
                    </a:p>
                    <a:p>
                      <a:pPr marL="685800" marR="0" lvl="2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/>
                          <a:ea typeface="ＭＳ Ｐゴシック" pitchFamily="-97" charset="-128"/>
                          <a:cs typeface="Georgia"/>
                        </a:rPr>
                        <a:t>          -Letters of recommendation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Georgia"/>
                          <a:cs typeface="Georgia"/>
                        </a:rPr>
                        <a:t>                        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Georgia"/>
                        <a:cs typeface="Georgi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745909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53" y="3873092"/>
            <a:ext cx="1778418" cy="2984909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gray">
          <a:xfrm>
            <a:off x="252988" y="1668500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i="1" dirty="0" smtClean="0">
                <a:solidFill>
                  <a:schemeClr val="bg1"/>
                </a:solidFill>
                <a:latin typeface="Georgia"/>
                <a:cs typeface="Georgia"/>
              </a:rPr>
              <a:t>ASHP/AMCP Accredited PGY-1 Program</a:t>
            </a:r>
            <a:endParaRPr lang="en-US" sz="2000" dirty="0">
              <a:solidFill>
                <a:srgbClr val="171717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99422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84400"/>
            <a:ext cx="8229600" cy="45593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marL="914400" lvl="2" indent="0">
              <a:buNone/>
            </a:pP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799" y="833438"/>
            <a:ext cx="7061201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Georgia"/>
                <a:cs typeface="Georgia"/>
              </a:rPr>
              <a:t>Kelsey-Seybold Past Residents </a:t>
            </a:r>
            <a:endParaRPr lang="en-US" b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61" l="3750" r="97250">
                        <a14:foregroundMark x1="5250" y1="45313" x2="5500" y2="73438"/>
                        <a14:foregroundMark x1="5000" y1="14844" x2="5750" y2="46289"/>
                        <a14:foregroundMark x1="5000" y1="1758" x2="4250" y2="14258"/>
                        <a14:foregroundMark x1="5500" y1="4102" x2="96750" y2="3711"/>
                        <a14:foregroundMark x1="94750" y1="85352" x2="96750" y2="4102"/>
                        <a14:foregroundMark x1="5750" y1="85352" x2="5750" y2="73242"/>
                        <a14:foregroundMark x1="5000" y1="94727" x2="96750" y2="97266"/>
                      </a14:backgroundRemoval>
                    </a14:imgEffect>
                  </a14:imgLayer>
                </a14:imgProps>
              </a:ext>
            </a:extLst>
          </a:blip>
          <a:srcRect l="4139" t="3463" r="3048" b="3030"/>
          <a:stretch/>
        </p:blipFill>
        <p:spPr>
          <a:xfrm>
            <a:off x="-38099" y="2032000"/>
            <a:ext cx="3742384" cy="482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062" y="2542929"/>
            <a:ext cx="32131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b="1" dirty="0" smtClean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2016-2017 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Managed Care Pharmacy Resident</a:t>
            </a: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Tiffany Han, 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Pharm.D., R.Ph</a:t>
            </a:r>
          </a:p>
          <a:p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University 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of Houston, College of Pharmacy</a:t>
            </a:r>
          </a:p>
          <a:p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PBM – Health Plan Clinical Advisor</a:t>
            </a:r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endParaRPr lang="en-US" sz="800" b="1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2015-2016 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Managed Care Pharmacy Resident</a:t>
            </a: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Lin Guan, 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Pharm.D., R.Ph</a:t>
            </a:r>
          </a:p>
          <a:p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University at Buffalo School of Pharmacy &amp; Pharmaceutical Sciences</a:t>
            </a:r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Health Plan 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Operational Pharmacist</a:t>
            </a:r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endParaRPr lang="en-US" sz="800" b="1" dirty="0" smtClean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2014-2015  Managed 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Care Pharmacy Resident</a:t>
            </a: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Rushil Patel, </a:t>
            </a:r>
            <a:r>
              <a:rPr lang="en-US" sz="800" b="1" dirty="0" err="1">
                <a:solidFill>
                  <a:srgbClr val="321900"/>
                </a:solidFill>
                <a:latin typeface="Georgia"/>
                <a:cs typeface="Georgia"/>
              </a:rPr>
              <a:t>Pharm.D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., </a:t>
            </a:r>
            <a:r>
              <a:rPr lang="en-US" sz="800" b="1" dirty="0" err="1">
                <a:solidFill>
                  <a:srgbClr val="321900"/>
                </a:solidFill>
                <a:latin typeface="Georgia"/>
                <a:cs typeface="Georgia"/>
              </a:rPr>
              <a:t>R.Ph</a:t>
            </a:r>
            <a:endParaRPr lang="en-US" sz="800" b="1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University of Toledo College of Pharmacy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Health Plan Clinical Pharmacist</a:t>
            </a:r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Caitlin </a:t>
            </a:r>
            <a:r>
              <a:rPr lang="en-US" sz="800" b="1" dirty="0" err="1" smtClean="0">
                <a:solidFill>
                  <a:srgbClr val="321900"/>
                </a:solidFill>
                <a:latin typeface="Georgia"/>
                <a:cs typeface="Georgia"/>
              </a:rPr>
              <a:t>Shorette</a:t>
            </a:r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, </a:t>
            </a:r>
            <a:r>
              <a:rPr lang="en-US" sz="800" b="1" dirty="0" err="1">
                <a:solidFill>
                  <a:srgbClr val="321900"/>
                </a:solidFill>
                <a:latin typeface="Georgia"/>
                <a:cs typeface="Georgia"/>
              </a:rPr>
              <a:t>Pharm.D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., </a:t>
            </a:r>
            <a:r>
              <a:rPr lang="en-US" sz="800" b="1" dirty="0" err="1">
                <a:solidFill>
                  <a:srgbClr val="321900"/>
                </a:solidFill>
                <a:latin typeface="Georgia"/>
                <a:cs typeface="Georgia"/>
              </a:rPr>
              <a:t>R.Ph</a:t>
            </a:r>
            <a:endParaRPr lang="en-US" sz="800" b="1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Northeastern University College of 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Pharmacy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Health </a:t>
            </a: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Plan 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Clinical </a:t>
            </a: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Pharmacist</a:t>
            </a:r>
          </a:p>
          <a:p>
            <a:endParaRPr lang="en-US" sz="800" b="1" dirty="0" smtClean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2013-2014 Managed Care Pharmacy Resident</a:t>
            </a: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Farzeen Khosravi, </a:t>
            </a:r>
            <a:r>
              <a:rPr lang="en-US" sz="800" b="1" dirty="0" err="1" smtClean="0">
                <a:solidFill>
                  <a:srgbClr val="321900"/>
                </a:solidFill>
                <a:latin typeface="Georgia"/>
                <a:cs typeface="Georgia"/>
              </a:rPr>
              <a:t>Pharm.D</a:t>
            </a:r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., </a:t>
            </a:r>
            <a:r>
              <a:rPr lang="en-US" sz="800" b="1" dirty="0" err="1" smtClean="0">
                <a:solidFill>
                  <a:srgbClr val="321900"/>
                </a:solidFill>
                <a:latin typeface="Georgia"/>
                <a:cs typeface="Georgia"/>
              </a:rPr>
              <a:t>R.Ph</a:t>
            </a:r>
            <a:endParaRPr lang="en-US" sz="800" b="1" dirty="0" smtClean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Albany College of Pharmacy &amp; Health Sciences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Health Plan Clinical Pharmacist</a:t>
            </a:r>
          </a:p>
          <a:p>
            <a:endParaRPr lang="en-US" sz="800" b="1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2012-2013 Managed Care Pharmacy Resident</a:t>
            </a:r>
            <a:endParaRPr lang="en-US" sz="800" b="1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Adrienne Roberts, Pharm. D. , R. </a:t>
            </a:r>
            <a:r>
              <a:rPr lang="en-US" sz="800" b="1" dirty="0" err="1">
                <a:solidFill>
                  <a:srgbClr val="321900"/>
                </a:solidFill>
                <a:latin typeface="Georgia"/>
                <a:cs typeface="Georgia"/>
              </a:rPr>
              <a:t>Ph</a:t>
            </a:r>
            <a:endParaRPr lang="en-US" sz="800" b="1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College of 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Pharmacy,  Xavier </a:t>
            </a: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University of 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Louisiana</a:t>
            </a:r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PBM </a:t>
            </a: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Medicare Formulary Pharmacist</a:t>
            </a:r>
          </a:p>
          <a:p>
            <a:endParaRPr lang="en-US" sz="800" b="1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 </a:t>
            </a:r>
          </a:p>
          <a:p>
            <a:endParaRPr lang="en-US" sz="800" dirty="0" smtClean="0">
              <a:solidFill>
                <a:srgbClr val="321900"/>
              </a:solidFill>
              <a:latin typeface="Georgia"/>
              <a:cs typeface="Georgia"/>
            </a:endParaRPr>
          </a:p>
          <a:p>
            <a:endParaRPr lang="en-US" sz="1100" dirty="0">
              <a:solidFill>
                <a:srgbClr val="321900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461" l="3750" r="97250">
                        <a14:foregroundMark x1="5250" y1="45313" x2="5500" y2="73438"/>
                        <a14:foregroundMark x1="5000" y1="14844" x2="5750" y2="46289"/>
                        <a14:foregroundMark x1="5000" y1="1758" x2="4250" y2="14258"/>
                        <a14:foregroundMark x1="5500" y1="4102" x2="96750" y2="3711"/>
                        <a14:foregroundMark x1="94750" y1="85352" x2="96750" y2="4102"/>
                        <a14:foregroundMark x1="5750" y1="85352" x2="5750" y2="73242"/>
                        <a14:foregroundMark x1="5000" y1="94727" x2="96750" y2="97266"/>
                      </a14:backgroundRemoval>
                    </a14:imgEffect>
                  </a14:imgLayer>
                </a14:imgProps>
              </a:ext>
            </a:extLst>
          </a:blip>
          <a:srcRect l="4139" t="3463" r="3048" b="3030"/>
          <a:stretch/>
        </p:blipFill>
        <p:spPr>
          <a:xfrm rot="10800000">
            <a:off x="5401616" y="2012950"/>
            <a:ext cx="3742384" cy="4826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82806" y="2706011"/>
            <a:ext cx="3352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2011 – 2012 Managed Care Pharmacy Resident</a:t>
            </a:r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Dominic T. Vu, Pharm.D., R.Ph.</a:t>
            </a: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/>
            </a:r>
            <a:b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</a:b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College of Pharmacy, University of Houston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 Medicare Health Plan Clinical Pharmacist-MTM and Hospital 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Services</a:t>
            </a:r>
            <a:endParaRPr lang="en-US" sz="800" b="1" dirty="0" smtClean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2010 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– 2011 Managed Care Pharmacy Residents</a:t>
            </a:r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Sejal V. Patel</a:t>
            </a: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, Pharm.D., R.Ph.</a:t>
            </a:r>
            <a:b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</a:b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College of Pharmacy, Purdue University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 Commercial Health Plan Clinical Pharmacist</a:t>
            </a:r>
          </a:p>
          <a:p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Tracy Okolo</a:t>
            </a: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, Pharm.D., R.Ph.</a:t>
            </a:r>
            <a:b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</a:b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College of Pharmacy, University of Nevada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 PBM Pharmacist</a:t>
            </a:r>
          </a:p>
          <a:p>
            <a:endParaRPr lang="en-US" sz="800" b="1" dirty="0" smtClean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b="1" dirty="0" smtClean="0">
                <a:solidFill>
                  <a:srgbClr val="321900"/>
                </a:solidFill>
                <a:latin typeface="Georgia"/>
                <a:cs typeface="Georgia"/>
              </a:rPr>
              <a:t>2009 </a:t>
            </a:r>
            <a: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  <a:t>– 2010 Managed Care Pharmacy Resident </a:t>
            </a:r>
            <a:br>
              <a:rPr lang="en-US" sz="800" b="1" dirty="0">
                <a:solidFill>
                  <a:srgbClr val="321900"/>
                </a:solidFill>
                <a:latin typeface="Georgia"/>
                <a:cs typeface="Georgia"/>
              </a:rPr>
            </a:br>
            <a:r>
              <a:rPr lang="en-US" sz="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  <a:cs typeface="Georgia"/>
              </a:rPr>
              <a:t>Kirti Gandhi, Pharm.D., R.Ph.</a:t>
            </a:r>
            <a:br>
              <a:rPr lang="en-US" sz="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/>
                <a:cs typeface="Georgia"/>
              </a:rPr>
            </a:b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College of Pharmacy, University of Houston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 Pharmacy Manager, Health Plan Services and Residency Coordinator</a:t>
            </a:r>
          </a:p>
          <a:p>
            <a:endParaRPr lang="en-US" sz="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en-US" sz="8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endParaRPr lang="en-US" sz="800" dirty="0">
              <a:solidFill>
                <a:srgbClr val="321900"/>
              </a:solidFill>
              <a:latin typeface="Georgia"/>
              <a:cs typeface="Georgia"/>
            </a:endParaRPr>
          </a:p>
          <a:p>
            <a:r>
              <a:rPr lang="en-US" sz="800" dirty="0">
                <a:solidFill>
                  <a:srgbClr val="321900"/>
                </a:solidFill>
                <a:latin typeface="Georgia"/>
                <a:cs typeface="Georgia"/>
              </a:rPr>
              <a:t>									</a:t>
            </a:r>
            <a:r>
              <a:rPr lang="en-US" sz="800" dirty="0" smtClean="0">
                <a:solidFill>
                  <a:srgbClr val="321900"/>
                </a:solidFill>
                <a:latin typeface="Georgia"/>
                <a:cs typeface="Georgia"/>
              </a:rPr>
              <a:t>	</a:t>
            </a:r>
            <a:endParaRPr lang="en-US" sz="1000" dirty="0">
              <a:solidFill>
                <a:srgbClr val="321900"/>
              </a:solidFill>
              <a:latin typeface="Georgia"/>
              <a:cs typeface="Georgia"/>
            </a:endParaRPr>
          </a:p>
        </p:txBody>
      </p:sp>
      <p:sp>
        <p:nvSpPr>
          <p:cNvPr id="16" name="TextBox 15"/>
          <p:cNvSpPr txBox="1"/>
          <p:nvPr/>
        </p:nvSpPr>
        <p:spPr>
          <a:xfrm rot="21321254">
            <a:off x="18515" y="2091840"/>
            <a:ext cx="391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Kelsey-Seybold Past </a:t>
            </a: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MC Residents</a:t>
            </a: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 rot="196443">
            <a:off x="5393904" y="2139579"/>
            <a:ext cx="376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Kelsey-Seybold </a:t>
            </a: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Past MC </a:t>
            </a:r>
            <a:r>
              <a:rPr lang="en-US" dirty="0">
                <a:solidFill>
                  <a:srgbClr val="000000"/>
                </a:solidFill>
                <a:latin typeface="Georgia"/>
                <a:cs typeface="Georgia"/>
              </a:rPr>
              <a:t>Residents</a:t>
            </a:r>
          </a:p>
        </p:txBody>
      </p:sp>
      <p:pic>
        <p:nvPicPr>
          <p:cNvPr id="18" name="Picture 17" descr="ED00008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974">
            <a:off x="3059900" y="3657600"/>
            <a:ext cx="2501227" cy="2330245"/>
          </a:xfrm>
          <a:prstGeom prst="rect">
            <a:avLst/>
          </a:prstGeom>
        </p:spPr>
      </p:pic>
      <p:pic>
        <p:nvPicPr>
          <p:cNvPr id="13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48550" y="742950"/>
            <a:ext cx="1695450" cy="1271588"/>
          </a:xfrm>
          <a:prstGeom prst="rect">
            <a:avLst/>
          </a:prstGeom>
          <a:noFill/>
        </p:spPr>
      </p:pic>
      <p:pic>
        <p:nvPicPr>
          <p:cNvPr id="14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1875" y="5869624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252988" y="1668500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i="1" dirty="0" smtClean="0">
                <a:solidFill>
                  <a:schemeClr val="bg1"/>
                </a:solidFill>
                <a:latin typeface="Georgia"/>
                <a:cs typeface="Georgia"/>
              </a:rPr>
              <a:t>ASHP/AMCP Accredited PGY-1 Program</a:t>
            </a:r>
            <a:endParaRPr lang="en-US" sz="2000" dirty="0">
              <a:solidFill>
                <a:srgbClr val="171717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3971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99171"/>
              </p:ext>
            </p:extLst>
          </p:nvPr>
        </p:nvGraphicFramePr>
        <p:xfrm>
          <a:off x="457200" y="2298700"/>
          <a:ext cx="8413668" cy="438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Agenda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7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97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171717"/>
              </a:solidFill>
              <a:latin typeface="Georgia"/>
              <a:cs typeface="Georgia"/>
            </a:endParaRPr>
          </a:p>
        </p:txBody>
      </p:sp>
      <p:sp>
        <p:nvSpPr>
          <p:cNvPr id="25605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30495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3000" b="1" dirty="0">
              <a:solidFill>
                <a:srgbClr val="171717"/>
              </a:solidFill>
              <a:latin typeface="Georgia"/>
              <a:cs typeface="Georgia"/>
            </a:endParaRPr>
          </a:p>
        </p:txBody>
      </p:sp>
      <p:sp>
        <p:nvSpPr>
          <p:cNvPr id="31" name="Rektangel 30"/>
          <p:cNvSpPr>
            <a:spLocks noChangeArrowheads="1"/>
          </p:cNvSpPr>
          <p:nvPr/>
        </p:nvSpPr>
        <p:spPr bwMode="auto">
          <a:xfrm>
            <a:off x="774700" y="4092575"/>
            <a:ext cx="3038475" cy="306388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2" name="Rektangel 31"/>
          <p:cNvSpPr>
            <a:spLocks noChangeArrowheads="1"/>
          </p:cNvSpPr>
          <p:nvPr/>
        </p:nvSpPr>
        <p:spPr bwMode="auto">
          <a:xfrm>
            <a:off x="789484" y="4412877"/>
            <a:ext cx="3038475" cy="1483097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29" name="Rektangel 28"/>
          <p:cNvSpPr>
            <a:spLocks noChangeArrowheads="1"/>
          </p:cNvSpPr>
          <p:nvPr/>
        </p:nvSpPr>
        <p:spPr bwMode="auto">
          <a:xfrm>
            <a:off x="838200" y="4524375"/>
            <a:ext cx="344488" cy="346075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chemeClr val="tx2">
                    <a:lumMod val="50000"/>
                  </a:schemeClr>
                </a:solidFill>
                <a:latin typeface="Georgia"/>
                <a:ea typeface="ＭＳ Ｐゴシック" pitchFamily="-97" charset="-128"/>
                <a:cs typeface="Georgia"/>
              </a:rPr>
              <a:t>1</a:t>
            </a:r>
          </a:p>
        </p:txBody>
      </p:sp>
      <p:sp>
        <p:nvSpPr>
          <p:cNvPr id="15394" name="Tekstboks 27"/>
          <p:cNvSpPr txBox="1">
            <a:spLocks noChangeArrowheads="1"/>
          </p:cNvSpPr>
          <p:nvPr/>
        </p:nvSpPr>
        <p:spPr bwMode="auto">
          <a:xfrm>
            <a:off x="1282700" y="4487863"/>
            <a:ext cx="2622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1400" b="1" dirty="0" smtClean="0">
                <a:solidFill>
                  <a:srgbClr val="000000"/>
                </a:solidFill>
                <a:latin typeface="Georgia"/>
                <a:ea typeface="ＭＳ Ｐゴシック" pitchFamily="-97" charset="-128"/>
                <a:cs typeface="Georgia"/>
              </a:rPr>
              <a:t>PharmD or BS Pharmacy Degree</a:t>
            </a:r>
            <a:endParaRPr lang="da-DK" sz="1400" b="1" dirty="0">
              <a:solidFill>
                <a:srgbClr val="000000"/>
              </a:solidFill>
              <a:latin typeface="Georgia"/>
              <a:ea typeface="ＭＳ Ｐゴシック" pitchFamily="-97" charset="-128"/>
              <a:cs typeface="Georgia"/>
            </a:endParaRPr>
          </a:p>
        </p:txBody>
      </p:sp>
      <p:sp>
        <p:nvSpPr>
          <p:cNvPr id="15391" name="Rectangle 5"/>
          <p:cNvSpPr txBox="1">
            <a:spLocks noChangeArrowheads="1"/>
          </p:cNvSpPr>
          <p:nvPr/>
        </p:nvSpPr>
        <p:spPr bwMode="gray">
          <a:xfrm>
            <a:off x="785813" y="4122738"/>
            <a:ext cx="31384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Georgia"/>
                <a:ea typeface="ＭＳ Ｐゴシック" pitchFamily="-97" charset="-128"/>
                <a:cs typeface="Georgia"/>
              </a:rPr>
              <a:t>Pharmacist </a:t>
            </a:r>
            <a:endParaRPr lang="en-US" sz="1400" b="1" dirty="0">
              <a:solidFill>
                <a:schemeClr val="bg1"/>
              </a:solidFill>
              <a:latin typeface="Georgia"/>
              <a:ea typeface="ＭＳ Ｐゴシック" pitchFamily="-97" charset="-128"/>
              <a:cs typeface="Georgia"/>
            </a:endParaRPr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857250" y="5010150"/>
            <a:ext cx="344488" cy="346075"/>
          </a:xfrm>
          <a:prstGeom prst="rect">
            <a:avLst/>
          </a:prstGeom>
          <a:gradFill flip="none" rotWithShape="1">
            <a:gsLst>
              <a:gs pos="8900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5615" name="Rectangle 5"/>
          <p:cNvSpPr txBox="1">
            <a:spLocks noChangeArrowheads="1"/>
          </p:cNvSpPr>
          <p:nvPr/>
        </p:nvSpPr>
        <p:spPr bwMode="gray">
          <a:xfrm>
            <a:off x="1276350" y="5060951"/>
            <a:ext cx="263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Georgia"/>
                <a:cs typeface="Georgia"/>
              </a:rPr>
              <a:t>  Residency or Fellowship</a:t>
            </a:r>
            <a:endParaRPr lang="en-US" sz="14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34" name="Rektangel 33"/>
          <p:cNvSpPr>
            <a:spLocks noChangeArrowheads="1"/>
          </p:cNvSpPr>
          <p:nvPr/>
        </p:nvSpPr>
        <p:spPr bwMode="auto">
          <a:xfrm>
            <a:off x="4114800" y="2298700"/>
            <a:ext cx="4343400" cy="3632200"/>
          </a:xfrm>
          <a:prstGeom prst="rect">
            <a:avLst/>
          </a:prstGeom>
          <a:gradFill flip="none" rotWithShape="1">
            <a:gsLst>
              <a:gs pos="89000">
                <a:srgbClr val="C00000"/>
              </a:gs>
              <a:gs pos="20000">
                <a:srgbClr val="F50736"/>
              </a:gs>
              <a:gs pos="11000">
                <a:srgbClr val="F50736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370" name="Tekstboks 39"/>
          <p:cNvSpPr txBox="1">
            <a:spLocks noChangeArrowheads="1"/>
          </p:cNvSpPr>
          <p:nvPr/>
        </p:nvSpPr>
        <p:spPr bwMode="auto">
          <a:xfrm>
            <a:off x="4203699" y="3036888"/>
            <a:ext cx="4318001" cy="30591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r>
              <a:rPr lang="en-US" sz="2000" dirty="0" smtClean="0">
                <a:latin typeface="Georgia"/>
                <a:cs typeface="Georgia"/>
              </a:rPr>
              <a:t>The best </a:t>
            </a:r>
            <a:r>
              <a:rPr lang="en-US" sz="2000" dirty="0">
                <a:latin typeface="Georgia"/>
                <a:cs typeface="Georgia"/>
              </a:rPr>
              <a:t>way </a:t>
            </a:r>
            <a:r>
              <a:rPr lang="en-US" sz="2000" dirty="0" smtClean="0">
                <a:latin typeface="Georgia"/>
                <a:cs typeface="Georgia"/>
              </a:rPr>
              <a:t>to learn </a:t>
            </a:r>
            <a:r>
              <a:rPr lang="en-US" sz="2000" dirty="0">
                <a:latin typeface="Georgia"/>
                <a:cs typeface="Georgia"/>
              </a:rPr>
              <a:t>about managed care pharmacy is through an </a:t>
            </a:r>
            <a:r>
              <a:rPr lang="en-US" sz="2000" dirty="0" smtClean="0">
                <a:latin typeface="Georgia"/>
                <a:cs typeface="Georgia"/>
              </a:rPr>
              <a:t>experiential training, </a:t>
            </a:r>
            <a:r>
              <a:rPr lang="en-US" sz="2000" dirty="0">
                <a:latin typeface="Georgia"/>
                <a:cs typeface="Georgia"/>
              </a:rPr>
              <a:t>an internship, or a </a:t>
            </a:r>
            <a:r>
              <a:rPr lang="en-US" sz="2000" u="sng" dirty="0" smtClean="0">
                <a:latin typeface="Georgia"/>
                <a:cs typeface="Georgia"/>
              </a:rPr>
              <a:t>residency program</a:t>
            </a:r>
            <a:endParaRPr lang="da-DK" sz="1600" kern="0" noProof="1">
              <a:solidFill>
                <a:schemeClr val="tx2"/>
              </a:solidFill>
              <a:latin typeface="Georgia"/>
              <a:ea typeface="ＭＳ Ｐゴシック" pitchFamily="-97" charset="-128"/>
              <a:cs typeface="Georgia"/>
            </a:endParaRPr>
          </a:p>
        </p:txBody>
      </p:sp>
      <p:sp>
        <p:nvSpPr>
          <p:cNvPr id="28" name="Tekstboks 27"/>
          <p:cNvSpPr txBox="1">
            <a:spLocks noChangeArrowheads="1"/>
          </p:cNvSpPr>
          <p:nvPr/>
        </p:nvSpPr>
        <p:spPr bwMode="auto">
          <a:xfrm>
            <a:off x="868363" y="5038726"/>
            <a:ext cx="322262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ysClr val="window" lastClr="FFFFFF"/>
                </a:solidFill>
                <a:latin typeface="Georgia"/>
                <a:ea typeface="ＭＳ Ｐゴシック" pitchFamily="-97" charset="-128"/>
                <a:cs typeface="Georgia"/>
              </a:rPr>
              <a:t>2</a:t>
            </a:r>
          </a:p>
        </p:txBody>
      </p:sp>
      <p:pic>
        <p:nvPicPr>
          <p:cNvPr id="2" name="Picture 1" descr="stk19976b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1221">
            <a:off x="5103807" y="1400662"/>
            <a:ext cx="2042939" cy="2601790"/>
          </a:xfrm>
          <a:prstGeom prst="rect">
            <a:avLst/>
          </a:prstGeom>
        </p:spPr>
      </p:pic>
      <p:pic>
        <p:nvPicPr>
          <p:cNvPr id="19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ktangel 30"/>
          <p:cNvSpPr>
            <a:spLocks noChangeArrowheads="1"/>
          </p:cNvSpPr>
          <p:nvPr/>
        </p:nvSpPr>
        <p:spPr bwMode="auto">
          <a:xfrm>
            <a:off x="819150" y="2235200"/>
            <a:ext cx="3038475" cy="288925"/>
          </a:xfrm>
          <a:prstGeom prst="rect">
            <a:avLst/>
          </a:prstGeom>
          <a:gradFill flip="none" rotWithShape="1">
            <a:gsLst>
              <a:gs pos="0">
                <a:srgbClr val="E83618">
                  <a:shade val="30000"/>
                  <a:satMod val="115000"/>
                </a:srgbClr>
              </a:gs>
              <a:gs pos="50000">
                <a:srgbClr val="E83618">
                  <a:shade val="67500"/>
                  <a:satMod val="115000"/>
                </a:srgbClr>
              </a:gs>
              <a:gs pos="100000">
                <a:srgbClr val="E83618">
                  <a:shade val="100000"/>
                  <a:satMod val="115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kern="0" noProof="1">
              <a:solidFill>
                <a:sysClr val="window" lastClr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7" name="Rektangel 31"/>
          <p:cNvSpPr>
            <a:spLocks noChangeArrowheads="1"/>
          </p:cNvSpPr>
          <p:nvPr/>
        </p:nvSpPr>
        <p:spPr bwMode="auto">
          <a:xfrm>
            <a:off x="808534" y="2517402"/>
            <a:ext cx="3038475" cy="1483097"/>
          </a:xfrm>
          <a:prstGeom prst="rect">
            <a:avLst/>
          </a:prstGeom>
          <a:gradFill rotWithShape="1">
            <a:gsLst>
              <a:gs pos="0">
                <a:srgbClr val="E6E6E6"/>
              </a:gs>
              <a:gs pos="41000">
                <a:srgbClr val="FFFFFF"/>
              </a:gs>
              <a:gs pos="100000">
                <a:schemeClr val="tx1"/>
              </a:gs>
            </a:gsLst>
            <a:lin ang="16200000"/>
          </a:gradFill>
          <a:ln w="9525">
            <a:solidFill>
              <a:srgbClr val="E1E1E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a-DK" dirty="0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18" name="Rektangel 28"/>
          <p:cNvSpPr>
            <a:spLocks noChangeArrowheads="1"/>
          </p:cNvSpPr>
          <p:nvPr/>
        </p:nvSpPr>
        <p:spPr bwMode="auto">
          <a:xfrm>
            <a:off x="838200" y="2781300"/>
            <a:ext cx="344488" cy="346075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chemeClr val="tx2">
                    <a:lumMod val="50000"/>
                  </a:schemeClr>
                </a:solidFill>
                <a:latin typeface="Georgia"/>
                <a:ea typeface="ＭＳ Ｐゴシック" pitchFamily="-97" charset="-128"/>
                <a:cs typeface="Georgia"/>
              </a:rPr>
              <a:t>1</a:t>
            </a:r>
          </a:p>
        </p:txBody>
      </p:sp>
      <p:sp>
        <p:nvSpPr>
          <p:cNvPr id="21" name="Tekstboks 27"/>
          <p:cNvSpPr txBox="1">
            <a:spLocks noChangeArrowheads="1"/>
          </p:cNvSpPr>
          <p:nvPr/>
        </p:nvSpPr>
        <p:spPr bwMode="auto">
          <a:xfrm>
            <a:off x="1282700" y="2754313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1400" b="1" dirty="0" smtClean="0">
                <a:solidFill>
                  <a:srgbClr val="000000"/>
                </a:solidFill>
                <a:latin typeface="Georgia"/>
                <a:ea typeface="ＭＳ Ｐゴシック" pitchFamily="-97" charset="-128"/>
                <a:cs typeface="Georgia"/>
              </a:rPr>
              <a:t>Join a managed care organization such as AMCP</a:t>
            </a:r>
            <a:endParaRPr lang="da-DK" sz="1400" b="1" dirty="0">
              <a:solidFill>
                <a:srgbClr val="000000"/>
              </a:solidFill>
              <a:latin typeface="Georgia"/>
              <a:ea typeface="ＭＳ Ｐゴシック" pitchFamily="-97" charset="-128"/>
              <a:cs typeface="Georgia"/>
            </a:endParaRPr>
          </a:p>
        </p:txBody>
      </p:sp>
      <p:sp>
        <p:nvSpPr>
          <p:cNvPr id="22" name="Rectangle 5"/>
          <p:cNvSpPr txBox="1">
            <a:spLocks noChangeArrowheads="1"/>
          </p:cNvSpPr>
          <p:nvPr/>
        </p:nvSpPr>
        <p:spPr bwMode="gray">
          <a:xfrm>
            <a:off x="785813" y="2265363"/>
            <a:ext cx="313848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Georgia"/>
                <a:ea typeface="ＭＳ Ｐゴシック" pitchFamily="-97" charset="-128"/>
                <a:cs typeface="Georgia"/>
              </a:rPr>
              <a:t>Student Pharmacist</a:t>
            </a:r>
            <a:endParaRPr lang="en-US" sz="1400" b="1" dirty="0">
              <a:solidFill>
                <a:schemeClr val="bg1"/>
              </a:solidFill>
              <a:latin typeface="Georgia"/>
              <a:ea typeface="ＭＳ Ｐゴシック" pitchFamily="-97" charset="-128"/>
              <a:cs typeface="Georgia"/>
            </a:endParaRPr>
          </a:p>
        </p:txBody>
      </p:sp>
      <p:sp>
        <p:nvSpPr>
          <p:cNvPr id="23" name="Rektangel 19"/>
          <p:cNvSpPr>
            <a:spLocks noChangeArrowheads="1"/>
          </p:cNvSpPr>
          <p:nvPr/>
        </p:nvSpPr>
        <p:spPr bwMode="auto">
          <a:xfrm>
            <a:off x="857250" y="3495675"/>
            <a:ext cx="344488" cy="346075"/>
          </a:xfrm>
          <a:prstGeom prst="rect">
            <a:avLst/>
          </a:prstGeom>
          <a:gradFill flip="none" rotWithShape="1">
            <a:gsLst>
              <a:gs pos="8900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1000">
                <a:srgbClr val="F50736"/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buFont typeface="+mj-lt"/>
              <a:buAutoNum type="arabicPeriod"/>
              <a:defRPr/>
            </a:pPr>
            <a:endParaRPr lang="da-DK" noProof="1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gray">
          <a:xfrm>
            <a:off x="1314450" y="3508376"/>
            <a:ext cx="263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Georgia"/>
                <a:cs typeface="Georgia"/>
              </a:rPr>
              <a:t>APPE/IPPE Rotation or Internship</a:t>
            </a:r>
            <a:endParaRPr lang="en-US" sz="14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5" name="Tekstboks 27"/>
          <p:cNvSpPr txBox="1">
            <a:spLocks noChangeArrowheads="1"/>
          </p:cNvSpPr>
          <p:nvPr/>
        </p:nvSpPr>
        <p:spPr bwMode="auto">
          <a:xfrm>
            <a:off x="868363" y="3505201"/>
            <a:ext cx="322262" cy="3048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ysClr val="window" lastClr="FFFFFF"/>
                </a:solidFill>
                <a:latin typeface="Georgia"/>
                <a:ea typeface="ＭＳ Ｐゴシック" pitchFamily="-97" charset="-128"/>
                <a:cs typeface="Georgia"/>
              </a:rPr>
              <a:t>2</a:t>
            </a:r>
          </a:p>
        </p:txBody>
      </p:sp>
      <p:sp>
        <p:nvSpPr>
          <p:cNvPr id="27" name="Rektangel 28"/>
          <p:cNvSpPr>
            <a:spLocks noChangeArrowheads="1"/>
          </p:cNvSpPr>
          <p:nvPr/>
        </p:nvSpPr>
        <p:spPr bwMode="auto">
          <a:xfrm>
            <a:off x="847725" y="5476875"/>
            <a:ext cx="344488" cy="346075"/>
          </a:xfrm>
          <a:prstGeom prst="rect">
            <a:avLst/>
          </a:prstGeom>
          <a:gradFill flip="none" rotWithShape="1">
            <a:gsLst>
              <a:gs pos="0">
                <a:srgbClr val="CFCFCF"/>
              </a:gs>
              <a:gs pos="50000">
                <a:srgbClr val="D5D5D5"/>
              </a:gs>
              <a:gs pos="100000">
                <a:srgbClr val="C4C4C4"/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600" b="1" kern="0" noProof="1">
                <a:solidFill>
                  <a:schemeClr val="tx2">
                    <a:lumMod val="50000"/>
                  </a:schemeClr>
                </a:solidFill>
                <a:latin typeface="Georgia"/>
                <a:ea typeface="ＭＳ Ｐゴシック" pitchFamily="-97" charset="-128"/>
                <a:cs typeface="Georgia"/>
              </a:rPr>
              <a:t>3</a:t>
            </a:r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gray">
          <a:xfrm>
            <a:off x="1247775" y="5499101"/>
            <a:ext cx="2638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r>
              <a:rPr lang="en-US" sz="1400" b="1" dirty="0" smtClean="0">
                <a:solidFill>
                  <a:srgbClr val="000000"/>
                </a:solidFill>
                <a:latin typeface="Georgia"/>
                <a:cs typeface="Georgia"/>
              </a:rPr>
              <a:t>   3-5 years Experience</a:t>
            </a:r>
            <a:endParaRPr lang="en-US" sz="14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35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799" y="833438"/>
            <a:ext cx="7127875" cy="563562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Experiential Training</a:t>
            </a:r>
            <a:endParaRPr lang="en-US" b="1" dirty="0">
              <a:latin typeface="Georgia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3"/>
          </p:nvPr>
        </p:nvSpPr>
        <p:spPr>
          <a:xfrm>
            <a:off x="199065" y="1863726"/>
            <a:ext cx="6489700" cy="358774"/>
          </a:xfrm>
        </p:spPr>
        <p:txBody>
          <a:bodyPr/>
          <a:lstStyle/>
          <a:p>
            <a:r>
              <a:rPr lang="en-US" sz="1800" b="0" i="1" dirty="0" smtClean="0">
                <a:latin typeface="Georgia" pitchFamily="18" charset="0"/>
              </a:rPr>
              <a:t>Preparing for a Job in Managed Care</a:t>
            </a:r>
            <a:r>
              <a:rPr lang="en-US" dirty="0">
                <a:latin typeface="Georgia" pitchFamily="18" charset="0"/>
              </a:rPr>
              <a:t/>
            </a:r>
            <a:br>
              <a:rPr lang="en-US" dirty="0">
                <a:latin typeface="Georgia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833438"/>
            <a:ext cx="7886700" cy="563562"/>
          </a:xfrm>
        </p:spPr>
        <p:txBody>
          <a:bodyPr/>
          <a:lstStyle/>
          <a:p>
            <a:r>
              <a:rPr lang="en-US" sz="3000" b="1" dirty="0" smtClean="0">
                <a:latin typeface="Georgia" pitchFamily="18" charset="0"/>
              </a:rPr>
              <a:t>Challenges in Current Position</a:t>
            </a:r>
            <a:endParaRPr lang="en-US" sz="3000" b="1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0" y="1863726"/>
            <a:ext cx="6489700" cy="358774"/>
          </a:xfrm>
        </p:spPr>
        <p:txBody>
          <a:bodyPr/>
          <a:lstStyle/>
          <a:p>
            <a:r>
              <a:rPr lang="en-US" sz="1800" b="0" i="1" dirty="0">
                <a:latin typeface="Georgia" pitchFamily="18" charset="0"/>
              </a:rPr>
              <a:t>Preparing for a Job in Managed Care</a:t>
            </a:r>
            <a:r>
              <a:rPr lang="en-US" b="0" dirty="0">
                <a:latin typeface="Georgia" pitchFamily="18" charset="0"/>
              </a:rPr>
              <a:t/>
            </a:r>
            <a:br>
              <a:rPr lang="en-US" b="0" dirty="0">
                <a:latin typeface="Georgia" pitchFamily="18" charset="0"/>
              </a:rPr>
            </a:br>
            <a:endParaRPr lang="en-US" b="0" dirty="0"/>
          </a:p>
        </p:txBody>
      </p:sp>
      <p:pic>
        <p:nvPicPr>
          <p:cNvPr id="5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71460773"/>
              </p:ext>
            </p:extLst>
          </p:nvPr>
        </p:nvGraphicFramePr>
        <p:xfrm>
          <a:off x="523875" y="2133599"/>
          <a:ext cx="7858125" cy="4333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5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i="1" dirty="0" smtClean="0">
                <a:latin typeface="Georgia" pitchFamily="18" charset="0"/>
              </a:rPr>
              <a:t>Make a Difference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Adherence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MTM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Georgia" pitchFamily="18" charset="0"/>
              </a:rPr>
              <a:t>Cost Reductions</a:t>
            </a:r>
          </a:p>
          <a:p>
            <a:pPr marL="457200" lvl="1" indent="0">
              <a:buNone/>
            </a:pPr>
            <a:endParaRPr lang="en-US" sz="2400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en-US" sz="2400" b="1" i="1" dirty="0" smtClean="0">
                <a:latin typeface="Georgia" pitchFamily="18" charset="0"/>
              </a:rPr>
              <a:t>Impact Health Care in the Houston Area</a:t>
            </a:r>
            <a:endParaRPr lang="en-US" sz="2400" b="1" i="1" dirty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833438"/>
            <a:ext cx="7886700" cy="563562"/>
          </a:xfrm>
        </p:spPr>
        <p:txBody>
          <a:bodyPr/>
          <a:lstStyle/>
          <a:p>
            <a:r>
              <a:rPr lang="en-US" sz="3000" b="1" dirty="0" smtClean="0">
                <a:latin typeface="Georgia" pitchFamily="18" charset="0"/>
              </a:rPr>
              <a:t> Job Satisfaction</a:t>
            </a:r>
            <a:endParaRPr lang="en-US" sz="3000" b="1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89725" y="1514197"/>
            <a:ext cx="6489700" cy="358774"/>
          </a:xfrm>
        </p:spPr>
        <p:txBody>
          <a:bodyPr/>
          <a:lstStyle/>
          <a:p>
            <a:r>
              <a:rPr lang="en-US" sz="1800" b="0" i="1" dirty="0">
                <a:latin typeface="Georgia" pitchFamily="18" charset="0"/>
              </a:rPr>
              <a:t>Preparing for a Job in Managed Care</a:t>
            </a:r>
            <a:endParaRPr lang="en-US" sz="1800" b="0" i="1" dirty="0"/>
          </a:p>
        </p:txBody>
      </p:sp>
      <p:pic>
        <p:nvPicPr>
          <p:cNvPr id="5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6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9774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036" y="2662239"/>
            <a:ext cx="2217089" cy="18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250" y="2146300"/>
            <a:ext cx="8229600" cy="38274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Georgia" pitchFamily="18" charset="0"/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Residency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Get involved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latin typeface="Georgia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Georgia" pitchFamily="18" charset="0"/>
              </a:rPr>
              <a:t>Networking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833438"/>
            <a:ext cx="7886700" cy="563562"/>
          </a:xfrm>
        </p:spPr>
        <p:txBody>
          <a:bodyPr/>
          <a:lstStyle/>
          <a:p>
            <a:r>
              <a:rPr lang="en-US" sz="3000" b="1" dirty="0" smtClean="0">
                <a:latin typeface="Georgia" pitchFamily="18" charset="0"/>
              </a:rPr>
              <a:t> Words of Advice</a:t>
            </a:r>
            <a:endParaRPr lang="en-US" sz="3000" b="1" dirty="0">
              <a:latin typeface="Georgia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>
          <a:xfrm>
            <a:off x="158750" y="1863726"/>
            <a:ext cx="6489700" cy="358774"/>
          </a:xfrm>
        </p:spPr>
        <p:txBody>
          <a:bodyPr/>
          <a:lstStyle/>
          <a:p>
            <a:r>
              <a:rPr lang="en-US" sz="1800" b="0" i="1" dirty="0">
                <a:latin typeface="Georgia" pitchFamily="18" charset="0"/>
              </a:rPr>
              <a:t>Preparing for a Job in Managed Care</a:t>
            </a:r>
            <a:endParaRPr lang="en-US" sz="1800" b="0" i="1" dirty="0"/>
          </a:p>
          <a:p>
            <a:endParaRPr lang="en-US" b="0" dirty="0"/>
          </a:p>
        </p:txBody>
      </p:sp>
      <p:pic>
        <p:nvPicPr>
          <p:cNvPr id="5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4098" name="Picture 2" descr="http://ts4.mm.bing.net/th?id=H.4785071452128499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57" y="2423058"/>
            <a:ext cx="3328068" cy="385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7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F50736">
                <a:alpha val="89000"/>
              </a:srgbClr>
            </a:gs>
            <a:gs pos="34000">
              <a:schemeClr val="bg2">
                <a:alpha val="49000"/>
              </a:schemeClr>
            </a:gs>
            <a:gs pos="68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 txBox="1">
            <a:spLocks noChangeArrowheads="1"/>
          </p:cNvSpPr>
          <p:nvPr/>
        </p:nvSpPr>
        <p:spPr bwMode="gray">
          <a:xfrm>
            <a:off x="0" y="2830513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defTabSz="914400" eaLnBrk="0" hangingPunct="0">
              <a:lnSpc>
                <a:spcPct val="95000"/>
              </a:lnSpc>
            </a:pPr>
            <a:r>
              <a:rPr lang="en-US" sz="6000" b="1" dirty="0" smtClean="0">
                <a:solidFill>
                  <a:srgbClr val="1F497D"/>
                </a:solidFill>
                <a:latin typeface="Georgia"/>
                <a:cs typeface="Georgia"/>
              </a:rPr>
              <a:t>Questions?</a:t>
            </a:r>
            <a:endParaRPr lang="en-US" sz="6000" b="1" dirty="0">
              <a:solidFill>
                <a:srgbClr val="1F497D"/>
              </a:solidFill>
              <a:latin typeface="Georgia"/>
              <a:cs typeface="Georgia"/>
            </a:endParaRPr>
          </a:p>
        </p:txBody>
      </p:sp>
      <p:pic>
        <p:nvPicPr>
          <p:cNvPr id="5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3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292722"/>
              </p:ext>
            </p:extLst>
          </p:nvPr>
        </p:nvGraphicFramePr>
        <p:xfrm>
          <a:off x="457200" y="2298700"/>
          <a:ext cx="8413668" cy="438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Agenda</a:t>
            </a:r>
            <a:endParaRPr lang="en-US" b="1" dirty="0">
              <a:latin typeface="Georgia" panose="02040502050405020303" pitchFamily="18" charset="0"/>
            </a:endParaRPr>
          </a:p>
        </p:txBody>
      </p:sp>
      <p:pic>
        <p:nvPicPr>
          <p:cNvPr id="5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7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084375" y="5798374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929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Pladsholder til indhold 17"/>
          <p:cNvSpPr>
            <a:spLocks noGrp="1"/>
          </p:cNvSpPr>
          <p:nvPr>
            <p:ph idx="1"/>
          </p:nvPr>
        </p:nvSpPr>
        <p:spPr bwMode="auto">
          <a:xfrm>
            <a:off x="457200" y="2298700"/>
            <a:ext cx="8229600" cy="38274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b="1" dirty="0" smtClean="0">
                <a:latin typeface="Georgia"/>
                <a:cs typeface="Georgia"/>
              </a:rPr>
              <a:t>Functions </a:t>
            </a:r>
            <a:endParaRPr lang="en-US" sz="2400" b="1" dirty="0">
              <a:latin typeface="Georgia"/>
              <a:cs typeface="Georgia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Georgia"/>
                <a:cs typeface="Georgia"/>
              </a:rPr>
              <a:t>Administer </a:t>
            </a:r>
            <a:r>
              <a:rPr lang="en-US" sz="2000" dirty="0" smtClean="0">
                <a:latin typeface="Georgia"/>
                <a:cs typeface="Georgia"/>
              </a:rPr>
              <a:t>pharmacy </a:t>
            </a:r>
            <a:r>
              <a:rPr lang="en-US" sz="2000" dirty="0">
                <a:latin typeface="Georgia"/>
                <a:cs typeface="Georgia"/>
              </a:rPr>
              <a:t>benefits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en-US" sz="2400" b="1" dirty="0">
              <a:latin typeface="Georgia"/>
              <a:cs typeface="Georgia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b="1" dirty="0">
                <a:latin typeface="Georgia"/>
                <a:cs typeface="Georgia"/>
              </a:rPr>
              <a:t>Roles of a pharmacist </a:t>
            </a:r>
            <a:r>
              <a:rPr lang="en-US" sz="2400" b="1" dirty="0" smtClean="0">
                <a:latin typeface="Georgia"/>
                <a:cs typeface="Georgia"/>
              </a:rPr>
              <a:t> </a:t>
            </a:r>
            <a:endParaRPr lang="en-US" sz="2400" b="1" dirty="0">
              <a:latin typeface="Georgia"/>
              <a:cs typeface="Georgia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Direct patient care</a:t>
            </a:r>
            <a:endParaRPr lang="en-US" sz="2000" dirty="0">
              <a:latin typeface="Georgia"/>
              <a:cs typeface="Georgia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Georgia"/>
                <a:cs typeface="Georgia"/>
              </a:rPr>
              <a:t>Formulary management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Georgia"/>
                <a:cs typeface="Georgia"/>
              </a:rPr>
              <a:t>Drug utilization review (DUR</a:t>
            </a:r>
            <a:r>
              <a:rPr lang="en-US" sz="2000" dirty="0" smtClean="0">
                <a:latin typeface="Georgia"/>
                <a:cs typeface="Georgia"/>
              </a:rPr>
              <a:t>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Georgia"/>
                <a:cs typeface="Georgia"/>
              </a:rPr>
              <a:t>Benefit development and </a:t>
            </a:r>
            <a:r>
              <a:rPr lang="en-US" sz="2000" dirty="0" smtClean="0">
                <a:latin typeface="Georgia"/>
                <a:cs typeface="Georgia"/>
              </a:rPr>
              <a:t>administration</a:t>
            </a:r>
            <a:endParaRPr lang="en-US" sz="2000" dirty="0">
              <a:latin typeface="Georgia"/>
              <a:cs typeface="Georgia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Quality </a:t>
            </a:r>
            <a:r>
              <a:rPr lang="en-US" sz="2000" dirty="0">
                <a:latin typeface="Georgia"/>
                <a:cs typeface="Georgia"/>
              </a:rPr>
              <a:t>improvement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>
                <a:latin typeface="Georgia"/>
                <a:cs typeface="Georgia"/>
              </a:rPr>
              <a:t>Drug information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Contracting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Logistics/operations</a:t>
            </a:r>
            <a:endParaRPr lang="en-US" sz="2000" dirty="0">
              <a:latin typeface="Georgia"/>
              <a:cs typeface="Georgia"/>
            </a:endParaRPr>
          </a:p>
        </p:txBody>
      </p:sp>
      <p:sp>
        <p:nvSpPr>
          <p:cNvPr id="27653" name="Titel 16"/>
          <p:cNvSpPr>
            <a:spLocks noGrp="1"/>
          </p:cNvSpPr>
          <p:nvPr>
            <p:ph type="title"/>
          </p:nvPr>
        </p:nvSpPr>
        <p:spPr bwMode="auto">
          <a:xfrm>
            <a:off x="120650" y="931585"/>
            <a:ext cx="72263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>
                <a:latin typeface="Georgia"/>
                <a:ea typeface="ＭＳ Ｐゴシック" charset="-128"/>
                <a:cs typeface="Georgia"/>
              </a:rPr>
              <a:t>Health Plan</a:t>
            </a:r>
            <a:endParaRPr lang="en-US" b="1" dirty="0" smtClean="0"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27654" name="Pladsholder til tekst 18"/>
          <p:cNvSpPr>
            <a:spLocks noGrp="1"/>
          </p:cNvSpPr>
          <p:nvPr>
            <p:ph type="body" idx="13"/>
          </p:nvPr>
        </p:nvSpPr>
        <p:spPr bwMode="auto">
          <a:xfrm>
            <a:off x="177800" y="1946853"/>
            <a:ext cx="727075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latin typeface="Georgia"/>
                <a:ea typeface="ＭＳ Ｐゴシック" charset="-128"/>
                <a:cs typeface="Georgia"/>
              </a:rPr>
              <a:t/>
            </a:r>
            <a:br>
              <a:rPr lang="en-US" dirty="0">
                <a:latin typeface="Georgia"/>
                <a:ea typeface="ＭＳ Ｐゴシック" charset="-128"/>
                <a:cs typeface="Georgia"/>
              </a:rPr>
            </a:br>
            <a:r>
              <a:rPr lang="en-US" sz="1800" b="0" i="1" dirty="0">
                <a:latin typeface="Georgia" panose="02040502050405020303" pitchFamily="18" charset="0"/>
              </a:rPr>
              <a:t>Roles of a Managed Care Pharmacist</a:t>
            </a:r>
          </a:p>
          <a:p>
            <a:endParaRPr lang="en-US" b="0" dirty="0" smtClean="0">
              <a:latin typeface="Georgia"/>
              <a:ea typeface="ＭＳ Ｐゴシック" charset="-128"/>
              <a:cs typeface="Georg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97800" y="10287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Georgia"/>
              <a:cs typeface="Georgia"/>
            </a:endParaRPr>
          </a:p>
        </p:txBody>
      </p:sp>
      <p:pic>
        <p:nvPicPr>
          <p:cNvPr id="8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9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25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6627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5792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3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grpSp>
        <p:nvGrpSpPr>
          <p:cNvPr id="26630" name="Gruppe 29"/>
          <p:cNvGrpSpPr>
            <a:grpSpLocks/>
          </p:cNvGrpSpPr>
          <p:nvPr/>
        </p:nvGrpSpPr>
        <p:grpSpPr bwMode="auto">
          <a:xfrm>
            <a:off x="-2581038" y="2692532"/>
            <a:ext cx="11235574" cy="3924468"/>
            <a:chOff x="766762" y="1655896"/>
            <a:chExt cx="8173606" cy="3924468"/>
          </a:xfrm>
        </p:grpSpPr>
        <p:sp>
          <p:nvSpPr>
            <p:cNvPr id="26" name="Rektangel 25"/>
            <p:cNvSpPr>
              <a:spLocks noChangeArrowheads="1"/>
            </p:cNvSpPr>
            <p:nvPr/>
          </p:nvSpPr>
          <p:spPr bwMode="auto">
            <a:xfrm>
              <a:off x="3733707" y="1655896"/>
              <a:ext cx="4477249" cy="3424634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26638" name="Rectangle 5"/>
            <p:cNvSpPr txBox="1">
              <a:spLocks noChangeArrowheads="1"/>
            </p:cNvSpPr>
            <p:nvPr/>
          </p:nvSpPr>
          <p:spPr bwMode="gray">
            <a:xfrm>
              <a:off x="766762" y="1914524"/>
              <a:ext cx="2357437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600" b="1" dirty="0" smtClean="0">
                  <a:solidFill>
                    <a:schemeClr val="tx2"/>
                  </a:solidFill>
                  <a:latin typeface="Georgia"/>
                  <a:cs typeface="Georgia"/>
                </a:rPr>
                <a:t>Pharmacy Director</a:t>
              </a:r>
              <a:endParaRPr lang="en-US" sz="1600" b="1" dirty="0">
                <a:solidFill>
                  <a:schemeClr val="tx2"/>
                </a:solidFill>
                <a:latin typeface="Georgia"/>
                <a:cs typeface="Georgia"/>
              </a:endParaRPr>
            </a:p>
          </p:txBody>
        </p:sp>
        <p:sp>
          <p:nvSpPr>
            <p:cNvPr id="25" name="Rektangel 24"/>
            <p:cNvSpPr>
              <a:spLocks noChangeArrowheads="1"/>
            </p:cNvSpPr>
            <p:nvPr/>
          </p:nvSpPr>
          <p:spPr bwMode="auto">
            <a:xfrm>
              <a:off x="3724523" y="1675644"/>
              <a:ext cx="4486433" cy="457955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6641" name="Tekstboks 27"/>
            <p:cNvSpPr txBox="1">
              <a:spLocks noChangeArrowheads="1"/>
            </p:cNvSpPr>
            <p:nvPr/>
          </p:nvSpPr>
          <p:spPr bwMode="auto">
            <a:xfrm>
              <a:off x="3940783" y="2425654"/>
              <a:ext cx="4738959" cy="315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rgbClr val="000000"/>
                  </a:solidFill>
                  <a:latin typeface="Georgia"/>
                  <a:cs typeface="Georgia"/>
                </a:rPr>
                <a:t>Conducts Direct Patient Care</a:t>
              </a:r>
            </a:p>
            <a:p>
              <a:endParaRPr lang="en-US" sz="1500" b="1" dirty="0" smtClean="0">
                <a:solidFill>
                  <a:srgbClr val="000000"/>
                </a:solidFill>
                <a:latin typeface="Georgia"/>
                <a:cs typeface="Georgia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Medication Therapy Management Program 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Hospital Discharge Program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Medication Reconciliation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Anticoagulation Services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Drug Utilization Review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Georgia"/>
                  <a:cs typeface="Georgia"/>
                </a:rPr>
                <a:t>Pharmacy Quality initiative </a:t>
              </a:r>
            </a:p>
            <a:p>
              <a:pPr marL="171450" indent="-171450">
                <a:buFont typeface="Arial"/>
                <a:buChar char="•"/>
              </a:pPr>
              <a:r>
                <a:rPr lang="en-US" sz="1500" dirty="0">
                  <a:solidFill>
                    <a:srgbClr val="000000"/>
                  </a:solidFill>
                  <a:latin typeface="Georgia"/>
                  <a:cs typeface="Georgia"/>
                </a:rPr>
                <a:t>Adherence  Program </a:t>
              </a:r>
              <a:endParaRPr lang="en-US" sz="1500" dirty="0" smtClean="0">
                <a:solidFill>
                  <a:srgbClr val="000000"/>
                </a:solidFill>
                <a:latin typeface="Georgia"/>
                <a:cs typeface="Georgia"/>
              </a:endParaRPr>
            </a:p>
            <a:p>
              <a:pPr marL="171450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Coverage Determinations</a:t>
              </a:r>
            </a:p>
            <a:p>
              <a:pPr marL="171450" indent="-171450"/>
              <a:endParaRPr lang="en-US" sz="1300" dirty="0" smtClean="0">
                <a:solidFill>
                  <a:srgbClr val="000000"/>
                </a:solidFill>
                <a:latin typeface="Georgia"/>
                <a:cs typeface="Georgia"/>
              </a:endParaRPr>
            </a:p>
            <a:p>
              <a:pPr marL="171450" indent="-171450"/>
              <a:endParaRPr lang="en-US" sz="1100" dirty="0" smtClean="0">
                <a:solidFill>
                  <a:srgbClr val="000000"/>
                </a:solidFill>
                <a:latin typeface="Georgia"/>
                <a:cs typeface="Georgia"/>
              </a:endParaRPr>
            </a:p>
            <a:p>
              <a:pPr marL="450850" lvl="1" indent="-171450">
                <a:buFont typeface="Arial"/>
                <a:buChar char="•"/>
              </a:pPr>
              <a:endParaRPr lang="en-US" sz="1400" dirty="0">
                <a:solidFill>
                  <a:srgbClr val="000000"/>
                </a:solidFill>
                <a:latin typeface="Georgia"/>
                <a:cs typeface="Georgia"/>
              </a:endParaRPr>
            </a:p>
            <a:p>
              <a:pPr algn="just"/>
              <a:endParaRPr lang="da-DK" sz="1100" dirty="0"/>
            </a:p>
          </p:txBody>
        </p:sp>
        <p:sp>
          <p:nvSpPr>
            <p:cNvPr id="26642" name="Rectangle 5"/>
            <p:cNvSpPr txBox="1">
              <a:spLocks noChangeArrowheads="1"/>
            </p:cNvSpPr>
            <p:nvPr/>
          </p:nvSpPr>
          <p:spPr bwMode="gray">
            <a:xfrm>
              <a:off x="3855576" y="1726624"/>
              <a:ext cx="5084792" cy="355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Georgia"/>
                  <a:cs typeface="Georgia"/>
                </a:rPr>
                <a:t>Clinical Pharmacist</a:t>
              </a:r>
              <a:endParaRPr lang="en-US" sz="2000" b="1" dirty="0">
                <a:solidFill>
                  <a:schemeClr val="tx2"/>
                </a:solidFill>
                <a:latin typeface="Georgia"/>
                <a:cs typeface="Georgia"/>
              </a:endParaRPr>
            </a:p>
          </p:txBody>
        </p:sp>
      </p:grpSp>
      <p:pic>
        <p:nvPicPr>
          <p:cNvPr id="30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800" y="833438"/>
            <a:ext cx="6623050" cy="563562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Pharmacist Job Opportunities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32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sp>
        <p:nvSpPr>
          <p:cNvPr id="15" name="Pladsholder til tekst 18"/>
          <p:cNvSpPr>
            <a:spLocks noGrp="1"/>
          </p:cNvSpPr>
          <p:nvPr>
            <p:ph type="body" idx="13"/>
          </p:nvPr>
        </p:nvSpPr>
        <p:spPr bwMode="auto">
          <a:xfrm>
            <a:off x="177800" y="1946853"/>
            <a:ext cx="727075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latin typeface="Georgia"/>
                <a:ea typeface="ＭＳ Ｐゴシック" charset="-128"/>
                <a:cs typeface="Georgia"/>
              </a:rPr>
              <a:t/>
            </a:r>
            <a:br>
              <a:rPr lang="en-US" dirty="0">
                <a:latin typeface="Georgia"/>
                <a:ea typeface="ＭＳ Ｐゴシック" charset="-128"/>
                <a:cs typeface="Georgia"/>
              </a:rPr>
            </a:br>
            <a:r>
              <a:rPr lang="en-US" sz="1800" b="0" i="1" dirty="0">
                <a:latin typeface="Georgia" panose="02040502050405020303" pitchFamily="18" charset="0"/>
              </a:rPr>
              <a:t>Roles of a Managed Care Pharmacist</a:t>
            </a:r>
          </a:p>
          <a:p>
            <a:endParaRPr lang="en-US" b="0" dirty="0" smtClean="0">
              <a:latin typeface="Georgia"/>
              <a:ea typeface="ＭＳ Ｐゴシック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526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6627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5792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3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grpSp>
        <p:nvGrpSpPr>
          <p:cNvPr id="26630" name="Gruppe 29"/>
          <p:cNvGrpSpPr>
            <a:grpSpLocks/>
          </p:cNvGrpSpPr>
          <p:nvPr/>
        </p:nvGrpSpPr>
        <p:grpSpPr bwMode="auto">
          <a:xfrm>
            <a:off x="1076226" y="2570417"/>
            <a:ext cx="7220047" cy="4078030"/>
            <a:chOff x="3418681" y="1897187"/>
            <a:chExt cx="2417297" cy="4024567"/>
          </a:xfrm>
        </p:grpSpPr>
        <p:sp>
          <p:nvSpPr>
            <p:cNvPr id="52" name="Rektangel 51"/>
            <p:cNvSpPr>
              <a:spLocks noChangeArrowheads="1"/>
            </p:cNvSpPr>
            <p:nvPr/>
          </p:nvSpPr>
          <p:spPr bwMode="auto">
            <a:xfrm>
              <a:off x="3418681" y="1897187"/>
              <a:ext cx="2262187" cy="3886074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9001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3" name="Rektangel 32"/>
            <p:cNvSpPr>
              <a:spLocks noChangeArrowheads="1"/>
            </p:cNvSpPr>
            <p:nvPr/>
          </p:nvSpPr>
          <p:spPr bwMode="auto">
            <a:xfrm>
              <a:off x="3418681" y="1897187"/>
              <a:ext cx="2262187" cy="453844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6633" name="Tekstboks 68"/>
            <p:cNvSpPr txBox="1">
              <a:spLocks noChangeArrowheads="1"/>
            </p:cNvSpPr>
            <p:nvPr/>
          </p:nvSpPr>
          <p:spPr bwMode="auto">
            <a:xfrm>
              <a:off x="3522663" y="2583318"/>
              <a:ext cx="2090737" cy="3338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a-DK" sz="1500" b="1" dirty="0" smtClean="0">
                  <a:solidFill>
                    <a:srgbClr val="000000"/>
                  </a:solidFill>
                  <a:latin typeface="Georgia"/>
                  <a:cs typeface="Georgia"/>
                </a:rPr>
                <a:t>Split between operational &amp; clinical pharmacy activities</a:t>
              </a:r>
            </a:p>
            <a:p>
              <a:endParaRPr lang="da-DK" sz="1500" b="1" dirty="0" smtClean="0">
                <a:solidFill>
                  <a:srgbClr val="000000"/>
                </a:solidFill>
                <a:latin typeface="Georgia"/>
                <a:cs typeface="Georgia"/>
              </a:endParaRPr>
            </a:p>
            <a:p>
              <a:pPr marL="171450" lvl="1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Clinical pharmacy program development, performance, enhancement and oversight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Formulary Management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Appeals &amp; Grievances 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Claims Oversight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Fraud Waste &amp; Abuse 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Medication Error Identification &amp; Reduction 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Healthcare Effectiveness Data and Information Set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Quality Improvement Programs </a:t>
              </a:r>
            </a:p>
            <a:p>
              <a:pPr marL="171450" indent="-171450">
                <a:buFont typeface="Arial"/>
                <a:buChar char="•"/>
              </a:pPr>
              <a:r>
                <a:rPr lang="da-DK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IT, BI, &amp; Epic Consultant</a:t>
              </a:r>
            </a:p>
            <a:p>
              <a:endParaRPr lang="da-DK" sz="1500" dirty="0" smtClean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  <p:sp>
          <p:nvSpPr>
            <p:cNvPr id="26634" name="Rectangle 5"/>
            <p:cNvSpPr txBox="1">
              <a:spLocks noChangeArrowheads="1"/>
            </p:cNvSpPr>
            <p:nvPr/>
          </p:nvSpPr>
          <p:spPr bwMode="gray">
            <a:xfrm>
              <a:off x="3461078" y="1936123"/>
              <a:ext cx="2374900" cy="37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Georgia"/>
                  <a:cs typeface="Georgia"/>
                </a:rPr>
                <a:t>Pharmacy Manager</a:t>
              </a:r>
              <a:endParaRPr lang="en-US" sz="2000" b="1" dirty="0">
                <a:solidFill>
                  <a:schemeClr val="tx2"/>
                </a:solidFill>
                <a:latin typeface="Georgia"/>
                <a:cs typeface="Georgia"/>
              </a:endParaRPr>
            </a:p>
          </p:txBody>
        </p:sp>
      </p:grpSp>
      <p:pic>
        <p:nvPicPr>
          <p:cNvPr id="30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800" y="833438"/>
            <a:ext cx="6623050" cy="563562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Pharmacist Job Opportunities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32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sp>
        <p:nvSpPr>
          <p:cNvPr id="15" name="Pladsholder til tekst 18"/>
          <p:cNvSpPr>
            <a:spLocks noGrp="1"/>
          </p:cNvSpPr>
          <p:nvPr>
            <p:ph type="body" idx="13"/>
          </p:nvPr>
        </p:nvSpPr>
        <p:spPr bwMode="auto">
          <a:xfrm>
            <a:off x="177800" y="1946853"/>
            <a:ext cx="727075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latin typeface="Georgia"/>
                <a:ea typeface="ＭＳ Ｐゴシック" charset="-128"/>
                <a:cs typeface="Georgia"/>
              </a:rPr>
              <a:t/>
            </a:r>
            <a:br>
              <a:rPr lang="en-US" dirty="0">
                <a:latin typeface="Georgia"/>
                <a:ea typeface="ＭＳ Ｐゴシック" charset="-128"/>
                <a:cs typeface="Georgia"/>
              </a:rPr>
            </a:br>
            <a:r>
              <a:rPr lang="en-US" sz="1800" b="0" i="1" dirty="0">
                <a:latin typeface="Georgia" panose="02040502050405020303" pitchFamily="18" charset="0"/>
              </a:rPr>
              <a:t>Roles of a Managed Care Pharmacist</a:t>
            </a:r>
          </a:p>
          <a:p>
            <a:endParaRPr lang="en-US" b="0" dirty="0" smtClean="0">
              <a:latin typeface="Georgia"/>
              <a:ea typeface="ＭＳ Ｐゴシック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5170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ChangeArrowheads="1"/>
          </p:cNvSpPr>
          <p:nvPr/>
        </p:nvSpPr>
        <p:spPr bwMode="gray">
          <a:xfrm>
            <a:off x="874713" y="1355725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endParaRPr lang="en-US" sz="2000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sp>
        <p:nvSpPr>
          <p:cNvPr id="26627" name="Rectangle 5"/>
          <p:cNvSpPr txBox="1">
            <a:spLocks noChangeArrowheads="1"/>
          </p:cNvSpPr>
          <p:nvPr/>
        </p:nvSpPr>
        <p:spPr bwMode="gray">
          <a:xfrm>
            <a:off x="874712" y="779463"/>
            <a:ext cx="5792788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defTabSz="914400" eaLnBrk="0" hangingPunct="0">
              <a:lnSpc>
                <a:spcPct val="95000"/>
              </a:lnSpc>
            </a:pPr>
            <a:endParaRPr lang="en-US" sz="3000" b="1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  <p:grpSp>
        <p:nvGrpSpPr>
          <p:cNvPr id="26630" name="Gruppe 29"/>
          <p:cNvGrpSpPr>
            <a:grpSpLocks/>
          </p:cNvGrpSpPr>
          <p:nvPr/>
        </p:nvGrpSpPr>
        <p:grpSpPr bwMode="auto">
          <a:xfrm>
            <a:off x="1292226" y="2452685"/>
            <a:ext cx="6804024" cy="3881439"/>
            <a:chOff x="706437" y="1901824"/>
            <a:chExt cx="7726362" cy="3881439"/>
          </a:xfrm>
        </p:grpSpPr>
        <p:sp>
          <p:nvSpPr>
            <p:cNvPr id="65" name="Rektangel 64"/>
            <p:cNvSpPr>
              <a:spLocks noChangeArrowheads="1"/>
            </p:cNvSpPr>
            <p:nvPr/>
          </p:nvSpPr>
          <p:spPr bwMode="auto">
            <a:xfrm>
              <a:off x="706437" y="2192338"/>
              <a:ext cx="7580313" cy="3590925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41000">
                  <a:srgbClr val="FFFFFF"/>
                </a:gs>
                <a:gs pos="100000">
                  <a:schemeClr val="tx1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a-DK" dirty="0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64" name="Rektangel 63"/>
            <p:cNvSpPr>
              <a:spLocks noChangeArrowheads="1"/>
            </p:cNvSpPr>
            <p:nvPr/>
          </p:nvSpPr>
          <p:spPr bwMode="auto">
            <a:xfrm>
              <a:off x="706438" y="2192338"/>
              <a:ext cx="7580313" cy="534990"/>
            </a:xfrm>
            <a:prstGeom prst="rect">
              <a:avLst/>
            </a:prstGeom>
            <a:gradFill flip="none" rotWithShape="1">
              <a:gsLst>
                <a:gs pos="89000">
                  <a:srgbClr val="C00000"/>
                </a:gs>
                <a:gs pos="20000">
                  <a:srgbClr val="F50736"/>
                </a:gs>
                <a:gs pos="11000">
                  <a:srgbClr val="F50736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endParaRPr lang="da-DK" noProof="1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26638" name="Rectangle 5"/>
            <p:cNvSpPr txBox="1">
              <a:spLocks noChangeArrowheads="1"/>
            </p:cNvSpPr>
            <p:nvPr/>
          </p:nvSpPr>
          <p:spPr bwMode="gray">
            <a:xfrm>
              <a:off x="822717" y="2275682"/>
              <a:ext cx="7347756" cy="368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2000" b="1" dirty="0" smtClean="0">
                  <a:solidFill>
                    <a:schemeClr val="tx2"/>
                  </a:solidFill>
                  <a:latin typeface="Georgia"/>
                  <a:cs typeface="Georgia"/>
                </a:rPr>
                <a:t>Director of Pharmacy</a:t>
              </a:r>
              <a:endParaRPr lang="en-US" sz="2000" b="1" dirty="0">
                <a:solidFill>
                  <a:schemeClr val="tx2"/>
                </a:solidFill>
                <a:latin typeface="Georgia"/>
                <a:cs typeface="Georgia"/>
              </a:endParaRPr>
            </a:p>
          </p:txBody>
        </p:sp>
        <p:sp>
          <p:nvSpPr>
            <p:cNvPr id="26642" name="Rectangle 5"/>
            <p:cNvSpPr txBox="1">
              <a:spLocks noChangeArrowheads="1"/>
            </p:cNvSpPr>
            <p:nvPr/>
          </p:nvSpPr>
          <p:spPr bwMode="gray">
            <a:xfrm>
              <a:off x="6075362" y="1901824"/>
              <a:ext cx="2357437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 anchor="ctr"/>
            <a:lstStyle/>
            <a:p>
              <a:pPr defTabSz="914400" eaLnBrk="0" hangingPunct="0">
                <a:lnSpc>
                  <a:spcPct val="95000"/>
                </a:lnSpc>
              </a:pPr>
              <a:r>
                <a:rPr lang="en-US" sz="1600" b="1" dirty="0" smtClean="0">
                  <a:solidFill>
                    <a:schemeClr val="tx2"/>
                  </a:solidFill>
                  <a:latin typeface="Georgia"/>
                  <a:cs typeface="Georgia"/>
                </a:rPr>
                <a:t>Clinical Pharmacist</a:t>
              </a:r>
              <a:endParaRPr lang="en-US" sz="1600" b="1" dirty="0">
                <a:solidFill>
                  <a:schemeClr val="tx2"/>
                </a:solidFill>
                <a:latin typeface="Georgia"/>
                <a:cs typeface="Georgia"/>
              </a:endParaRPr>
            </a:p>
          </p:txBody>
        </p:sp>
        <p:sp>
          <p:nvSpPr>
            <p:cNvPr id="26643" name="Tekstboks 35"/>
            <p:cNvSpPr txBox="1">
              <a:spLocks noChangeArrowheads="1"/>
            </p:cNvSpPr>
            <p:nvPr/>
          </p:nvSpPr>
          <p:spPr bwMode="auto">
            <a:xfrm>
              <a:off x="931240" y="3008313"/>
              <a:ext cx="6917283" cy="240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500" b="1" dirty="0">
                  <a:solidFill>
                    <a:srgbClr val="000000"/>
                  </a:solidFill>
                  <a:latin typeface="Georgia"/>
                  <a:cs typeface="Georgia"/>
                </a:rPr>
                <a:t>Oversees </a:t>
              </a:r>
              <a:r>
                <a:rPr lang="en-US" sz="1500" b="1" dirty="0" smtClean="0">
                  <a:solidFill>
                    <a:srgbClr val="000000"/>
                  </a:solidFill>
                  <a:latin typeface="Georgia"/>
                  <a:cs typeface="Georgia"/>
                </a:rPr>
                <a:t>health plan pharmacy administrative activities</a:t>
              </a:r>
            </a:p>
            <a:p>
              <a:endParaRPr lang="en-US" sz="1500" b="1" dirty="0" smtClean="0">
                <a:solidFill>
                  <a:srgbClr val="000000"/>
                </a:solidFill>
                <a:latin typeface="Georgia"/>
                <a:cs typeface="Georgia"/>
              </a:endParaRP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PBM contracting and oversight</a:t>
              </a: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Request for proposals </a:t>
              </a: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Benefit design</a:t>
              </a: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CMS 5 star rating</a:t>
              </a: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Marketing and Member Services Consultant</a:t>
              </a: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Pharmacy financial performance</a:t>
              </a: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Pharmacy risk pools</a:t>
              </a:r>
            </a:p>
            <a:p>
              <a:pPr marL="400050" lvl="1" indent="-171450">
                <a:buFont typeface="Arial"/>
                <a:buChar char="•"/>
              </a:pPr>
              <a:r>
                <a:rPr lang="en-US" sz="1500" dirty="0" smtClean="0">
                  <a:solidFill>
                    <a:srgbClr val="000000"/>
                  </a:solidFill>
                  <a:latin typeface="Georgia"/>
                  <a:cs typeface="Georgia"/>
                </a:rPr>
                <a:t>CMS regulations</a:t>
              </a:r>
              <a:endParaRPr lang="da-DK" sz="1500" dirty="0">
                <a:solidFill>
                  <a:srgbClr val="000000"/>
                </a:solidFill>
                <a:latin typeface="Georgia"/>
                <a:cs typeface="Georgia"/>
              </a:endParaRPr>
            </a:p>
          </p:txBody>
        </p:sp>
      </p:grpSp>
      <p:pic>
        <p:nvPicPr>
          <p:cNvPr id="30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7800" y="833438"/>
            <a:ext cx="6623050" cy="563562"/>
          </a:xfrm>
        </p:spPr>
        <p:txBody>
          <a:bodyPr/>
          <a:lstStyle/>
          <a:p>
            <a:r>
              <a:rPr lang="en-US" b="1" dirty="0" smtClean="0">
                <a:latin typeface="Georgia" pitchFamily="18" charset="0"/>
              </a:rPr>
              <a:t>Pharmacist Job Opportunities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32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sp>
        <p:nvSpPr>
          <p:cNvPr id="16" name="Pladsholder til tekst 18"/>
          <p:cNvSpPr>
            <a:spLocks noGrp="1"/>
          </p:cNvSpPr>
          <p:nvPr>
            <p:ph type="body" idx="13"/>
          </p:nvPr>
        </p:nvSpPr>
        <p:spPr bwMode="auto">
          <a:xfrm>
            <a:off x="177800" y="1946853"/>
            <a:ext cx="727075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latin typeface="Georgia"/>
                <a:ea typeface="ＭＳ Ｐゴシック" charset="-128"/>
                <a:cs typeface="Georgia"/>
              </a:rPr>
              <a:t/>
            </a:r>
            <a:br>
              <a:rPr lang="en-US" dirty="0">
                <a:latin typeface="Georgia"/>
                <a:ea typeface="ＭＳ Ｐゴシック" charset="-128"/>
                <a:cs typeface="Georgia"/>
              </a:rPr>
            </a:br>
            <a:r>
              <a:rPr lang="en-US" sz="1800" b="0" i="1" dirty="0">
                <a:latin typeface="Georgia" panose="02040502050405020303" pitchFamily="18" charset="0"/>
              </a:rPr>
              <a:t>Roles of a Managed Care Pharmacist</a:t>
            </a:r>
          </a:p>
          <a:p>
            <a:endParaRPr lang="en-US" b="0" dirty="0" smtClean="0">
              <a:latin typeface="Georgia"/>
              <a:ea typeface="ＭＳ Ｐゴシック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9095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753493"/>
              </p:ext>
            </p:extLst>
          </p:nvPr>
        </p:nvGraphicFramePr>
        <p:xfrm>
          <a:off x="457200" y="2298700"/>
          <a:ext cx="8413668" cy="438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Agenda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7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95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24238" y="2133006"/>
            <a:ext cx="5708280" cy="4441825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Residencies expose pharmacists to the latest tools and techniques of managed care pharmacy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Post-graduate year 1 (PGY-1)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Post-graduate year 2 (PGY-2)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AMCP and ASHP accreditation </a:t>
            </a:r>
            <a:endParaRPr lang="en-US" sz="2000" dirty="0">
              <a:latin typeface="Georgia"/>
              <a:cs typeface="Georgi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/>
                <a:cs typeface="Georgia"/>
              </a:rPr>
              <a:t>Currently in the state of Texas there are only 3PGY-1 Managed Care Residencies and 51 Nationwide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  <a:cs typeface="Georgia"/>
              </a:rPr>
              <a:t>Kelsey-Seybold Clinic - Houston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  <a:cs typeface="Georgia"/>
              </a:rPr>
              <a:t>CVS Caremark - Irving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Georgia"/>
                <a:cs typeface="Georgia"/>
              </a:rPr>
              <a:t>Defense Health Agency Pharmacy Operations Division – San Antonio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24732"/>
            <a:ext cx="6699250" cy="563562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latin typeface="Georgia"/>
                <a:cs typeface="Georgia"/>
              </a:rPr>
              <a:t>Managed Care Pharmacy Residency</a:t>
            </a:r>
            <a:endParaRPr lang="en-US" sz="2600" b="1" dirty="0">
              <a:latin typeface="Georgia"/>
              <a:cs typeface="Georgia"/>
            </a:endParaRPr>
          </a:p>
        </p:txBody>
      </p:sp>
      <p:pic>
        <p:nvPicPr>
          <p:cNvPr id="7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8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51504" t="20286" r="17708" b="33579"/>
          <a:stretch>
            <a:fillRect/>
          </a:stretch>
        </p:blipFill>
        <p:spPr bwMode="auto">
          <a:xfrm>
            <a:off x="5355855" y="2962275"/>
            <a:ext cx="35595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284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84400"/>
            <a:ext cx="8229600" cy="4559300"/>
          </a:xfrm>
        </p:spPr>
        <p:txBody>
          <a:bodyPr>
            <a:noAutofit/>
          </a:bodyPr>
          <a:lstStyle/>
          <a:p>
            <a:pPr lvl="1">
              <a:buNone/>
            </a:pPr>
            <a:endParaRPr lang="en-US" dirty="0" smtClean="0">
              <a:latin typeface="Georgia"/>
              <a:cs typeface="Georgia"/>
            </a:endParaRPr>
          </a:p>
          <a:p>
            <a:pPr marL="457200" lvl="1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marL="914400" lvl="2" indent="0">
              <a:buNone/>
            </a:pPr>
            <a:endParaRPr lang="en-US" dirty="0" smtClean="0">
              <a:latin typeface="Georgia"/>
              <a:cs typeface="Georgia"/>
            </a:endParaRPr>
          </a:p>
          <a:p>
            <a:pPr lvl="2"/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75" y="833438"/>
            <a:ext cx="8058150" cy="563562"/>
          </a:xfrm>
        </p:spPr>
        <p:txBody>
          <a:bodyPr>
            <a:noAutofit/>
          </a:bodyPr>
          <a:lstStyle/>
          <a:p>
            <a:r>
              <a:rPr lang="en-US" sz="2600" b="1" dirty="0">
                <a:latin typeface="Georgia"/>
                <a:cs typeface="Georgia"/>
              </a:rPr>
              <a:t>Kelsey-Seybold </a:t>
            </a:r>
            <a:r>
              <a:rPr lang="en-US" sz="2600" b="1" dirty="0" smtClean="0">
                <a:latin typeface="Georgia"/>
                <a:cs typeface="Georgia"/>
              </a:rPr>
              <a:t>Managed Care Residency</a:t>
            </a:r>
            <a:r>
              <a:rPr lang="en-US" sz="2600" b="1" dirty="0">
                <a:latin typeface="Georgia"/>
                <a:cs typeface="Georgia"/>
              </a:rPr>
              <a:t/>
            </a:r>
            <a:br>
              <a:rPr lang="en-US" sz="2600" b="1" dirty="0">
                <a:latin typeface="Georgia"/>
                <a:cs typeface="Georgia"/>
              </a:rPr>
            </a:br>
            <a:endParaRPr lang="en-US" sz="2600" b="1" dirty="0">
              <a:latin typeface="Georgia"/>
              <a:cs typeface="Georgia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95142"/>
              </p:ext>
            </p:extLst>
          </p:nvPr>
        </p:nvGraphicFramePr>
        <p:xfrm>
          <a:off x="252988" y="2137558"/>
          <a:ext cx="8546628" cy="54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0368"/>
                <a:gridCol w="356260"/>
              </a:tblGrid>
              <a:tr h="48156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ＭＳ Ｐゴシック" pitchFamily="-97" charset="-128"/>
                        <a:cs typeface="Georgia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ＭＳ Ｐゴシック" pitchFamily="-97" charset="-128"/>
                        <a:cs typeface="Georgia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ＭＳ Ｐゴシック" pitchFamily="-97" charset="-128"/>
                          <a:cs typeface="Georgia"/>
                        </a:rPr>
                        <a:t>Program Highlights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ＭＳ Ｐゴシック" pitchFamily="-97" charset="-128"/>
                        <a:cs typeface="Georgia"/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Formulary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 Management and Pharmacy Quality I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Clinical Programs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 I (MTM, HDP, ADH, CPAS)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Community Pharmacy, Drug Distribution, and Medication Safety</a:t>
                      </a: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Pharmacy Operations and Pharmacy Networks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Formulary</a:t>
                      </a: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 Management and Pharmacy Quality II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Clinical Programs II (HPD, ADV MTM, and Reporting)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800" b="0" baseline="0" dirty="0" smtClean="0">
                        <a:solidFill>
                          <a:srgbClr val="000000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Part D Clinical Consultant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Prior Authorizations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="0" baseline="0" dirty="0" smtClean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cs typeface="Georgia"/>
                        </a:rPr>
                        <a:t>Appeals and Grievances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1800" b="0" baseline="0" dirty="0" smtClean="0">
                        <a:solidFill>
                          <a:srgbClr val="000000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endParaRPr lang="en-US" sz="1800" b="0" baseline="0" dirty="0" smtClean="0">
                        <a:solidFill>
                          <a:srgbClr val="000000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endParaRPr lang="en-US" sz="1800" b="0" baseline="0" dirty="0" smtClean="0">
                        <a:solidFill>
                          <a:srgbClr val="000000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endParaRPr lang="en-US" sz="1800" b="0" baseline="0" dirty="0" smtClean="0">
                        <a:solidFill>
                          <a:srgbClr val="000000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  <a:p>
                      <a:pPr marL="742950" lvl="1" indent="-285750">
                        <a:buFont typeface="Arial"/>
                        <a:buChar char="•"/>
                      </a:pPr>
                      <a:endParaRPr lang="en-US" sz="1800" b="0" dirty="0" smtClean="0">
                        <a:solidFill>
                          <a:srgbClr val="000000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500" b="0" dirty="0">
                        <a:solidFill>
                          <a:srgbClr val="000000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10" descr="http://www.alifarboud.com/data/photos/18_1Kelsey_Seyb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550" y="771525"/>
            <a:ext cx="1695450" cy="1271588"/>
          </a:xfrm>
          <a:prstGeom prst="rect">
            <a:avLst/>
          </a:prstGeom>
          <a:noFill/>
        </p:spPr>
      </p:pic>
      <p:pic>
        <p:nvPicPr>
          <p:cNvPr id="11" name="Picture 2" descr="https://is1.4sqi.net/userpix_thumbs/3PBKRRPTDTI2R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5810249"/>
            <a:ext cx="1047750" cy="1047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gray">
          <a:xfrm>
            <a:off x="252988" y="1668500"/>
            <a:ext cx="48529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i="1" dirty="0" smtClean="0">
                <a:solidFill>
                  <a:schemeClr val="bg1"/>
                </a:solidFill>
                <a:latin typeface="Georgia"/>
                <a:cs typeface="Georgia"/>
              </a:rPr>
              <a:t>ASHP/AMCP Accredited PGY-1 Program</a:t>
            </a:r>
            <a:endParaRPr lang="en-US" sz="2000" dirty="0">
              <a:solidFill>
                <a:srgbClr val="171717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421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018754899991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4D294EC-8BB3-4C9E-A77D-435A889AE8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TC018754899991</Template>
  <TotalTime>11296</TotalTime>
  <Words>751</Words>
  <Application>Microsoft Office PowerPoint</Application>
  <PresentationFormat>On-screen Show (4:3)</PresentationFormat>
  <Paragraphs>220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Arial Narrow</vt:lpstr>
      <vt:lpstr>Calibri</vt:lpstr>
      <vt:lpstr>Georgia</vt:lpstr>
      <vt:lpstr>Wingdings</vt:lpstr>
      <vt:lpstr>TC018754899991</vt:lpstr>
      <vt:lpstr>PowerPoint Presentation</vt:lpstr>
      <vt:lpstr>Agenda</vt:lpstr>
      <vt:lpstr>Health Plan</vt:lpstr>
      <vt:lpstr>Pharmacist Job Opportunities</vt:lpstr>
      <vt:lpstr>Pharmacist Job Opportunities</vt:lpstr>
      <vt:lpstr>Pharmacist Job Opportunities</vt:lpstr>
      <vt:lpstr>Agenda</vt:lpstr>
      <vt:lpstr>Managed Care Pharmacy Residency</vt:lpstr>
      <vt:lpstr>Kelsey-Seybold Managed Care Residency </vt:lpstr>
      <vt:lpstr>Kelsey-Seybold Managed Care Residency </vt:lpstr>
      <vt:lpstr>Kelsey-Seybold Past Residents </vt:lpstr>
      <vt:lpstr>Agenda</vt:lpstr>
      <vt:lpstr>Experiential Training</vt:lpstr>
      <vt:lpstr>Challenges in Current Position</vt:lpstr>
      <vt:lpstr> Job Satisfaction</vt:lpstr>
      <vt:lpstr> Words of Advice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Farzeen.Khosravi</dc:creator>
  <cp:lastModifiedBy>Jonathan, Denise M</cp:lastModifiedBy>
  <cp:revision>657</cp:revision>
  <dcterms:modified xsi:type="dcterms:W3CDTF">2017-10-05T13:54:58Z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TC018754899991</vt:lpwstr>
  </property>
</Properties>
</file>