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60" r:id="rId4"/>
    <p:sldId id="261" r:id="rId5"/>
    <p:sldId id="270" r:id="rId6"/>
    <p:sldId id="271" r:id="rId7"/>
    <p:sldId id="264" r:id="rId8"/>
    <p:sldId id="275" r:id="rId9"/>
    <p:sldId id="273" r:id="rId10"/>
    <p:sldId id="265" r:id="rId11"/>
    <p:sldId id="276" r:id="rId12"/>
    <p:sldId id="277" r:id="rId13"/>
    <p:sldId id="280" r:id="rId14"/>
    <p:sldId id="281" r:id="rId15"/>
    <p:sldId id="284" r:id="rId16"/>
    <p:sldId id="282" r:id="rId17"/>
    <p:sldId id="285" r:id="rId18"/>
    <p:sldId id="286" r:id="rId19"/>
    <p:sldId id="283" r:id="rId20"/>
    <p:sldId id="272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667" autoAdjust="0"/>
  </p:normalViewPr>
  <p:slideViewPr>
    <p:cSldViewPr snapToGrid="0">
      <p:cViewPr varScale="1">
        <p:scale>
          <a:sx n="81" d="100"/>
          <a:sy n="81" d="100"/>
        </p:scale>
        <p:origin x="8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welcome to the dark side</a:t>
            </a:r>
            <a:r>
              <a:rPr lang="en-US" baseline="0" dirty="0" smtClean="0"/>
              <a:t> figure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mcp.org/studentcen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Managed Care Pharmacy</a:t>
            </a:r>
            <a:endParaRPr lang="en-US" dirty="0"/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September 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2017</a:t>
            </a:r>
          </a:p>
          <a:p>
            <a:r>
              <a:rPr lang="en-US" sz="1800" dirty="0" smtClean="0"/>
              <a:t>Thomas Nguyen, </a:t>
            </a:r>
            <a:r>
              <a:rPr lang="en-US" sz="1800" dirty="0" err="1" smtClean="0"/>
              <a:t>PharmD</a:t>
            </a:r>
            <a:r>
              <a:rPr lang="en-US" sz="1800" dirty="0" smtClean="0"/>
              <a:t>, MBA</a:t>
            </a:r>
            <a:endParaRPr lang="en-US" sz="1800" dirty="0"/>
          </a:p>
        </p:txBody>
      </p:sp>
      <p:pic>
        <p:nvPicPr>
          <p:cNvPr id="1028" name="Picture 4" descr="Image result for university of houston college of pharm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12" y="1421877"/>
            <a:ext cx="3078875" cy="17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Roles in Managed Care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867" y="2032000"/>
            <a:ext cx="59266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Traditional Managed Care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Drug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Formulary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Utilization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Clinical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Prior Authorization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Client Management/Account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Provider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Industry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Government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Medication Therapy Management (MTMs)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1267" y="2032000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Pharmaceutical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Outcomes research </a:t>
            </a:r>
            <a:r>
              <a:rPr lang="en-US" sz="2200" dirty="0" smtClean="0"/>
              <a:t>pharmacist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Consulting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Medical Science </a:t>
            </a:r>
            <a:r>
              <a:rPr lang="en-US" sz="2200" dirty="0" smtClean="0"/>
              <a:t>Liaison</a:t>
            </a:r>
            <a:endParaRPr lang="en-US" sz="2200" dirty="0"/>
          </a:p>
        </p:txBody>
      </p:sp>
      <p:pic>
        <p:nvPicPr>
          <p:cNvPr id="2050" name="Picture 2" descr="Image result for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623" y="4126836"/>
            <a:ext cx="3491094" cy="23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Formulary Management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2506" y="1815830"/>
            <a:ext cx="11204274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a formulary?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list of prescription medications that have been evaluated by a Pharmacy and Therapeutics (P&amp;T) Committee made up of physicians, nurses, and pharmacists to offer the greatest value both clinically and financially to patients</a:t>
            </a:r>
          </a:p>
          <a:p>
            <a:r>
              <a:rPr lang="en-US" dirty="0" smtClean="0"/>
              <a:t>Why do we have a formulary?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Formularies are created to try and control medication costs while providing the best care for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Medications are typically grouped into tiers based on their cost and clinical efficacy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09" y="4919090"/>
            <a:ext cx="424886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Management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9546" y="1815830"/>
            <a:ext cx="9847053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utilization management?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Encouraging safe, effective, and economical medication use</a:t>
            </a:r>
          </a:p>
          <a:p>
            <a:r>
              <a:rPr lang="en-US" dirty="0" smtClean="0"/>
              <a:t>What are tools guiding utilization management?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Step 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Quantity limits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Prior authorizations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Medical exceptions/exceptions to 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Grievances and appeals</a:t>
            </a:r>
          </a:p>
        </p:txBody>
      </p:sp>
    </p:spTree>
    <p:extLst>
      <p:ext uri="{BB962C8B-B14F-4D97-AF65-F5344CB8AC3E}">
        <p14:creationId xmlns:p14="http://schemas.microsoft.com/office/powerpoint/2010/main" val="29699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Client/Account Management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9546" y="1815830"/>
            <a:ext cx="8968213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client management?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Proactive and consultative role in managing relationships with clients</a:t>
            </a:r>
          </a:p>
          <a:p>
            <a:r>
              <a:rPr lang="en-US" dirty="0" smtClean="0"/>
              <a:t>What does this role entail?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Effectively communicate between the client and </a:t>
            </a:r>
            <a:r>
              <a:rPr lang="en-US" dirty="0" err="1" smtClean="0"/>
              <a:t>Navitus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Analyze financial and utilization data to identify opportunities for improving health care and controlling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Develop and implement clinical plans that meet clients’ goals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Manage formulary and clinical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1874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Relations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9546" y="1815830"/>
            <a:ext cx="10908906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industry relations?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Applying </a:t>
            </a:r>
            <a:r>
              <a:rPr lang="en-US" dirty="0" err="1" smtClean="0"/>
              <a:t>pharmacoeconomic</a:t>
            </a:r>
            <a:r>
              <a:rPr lang="en-US" dirty="0" smtClean="0"/>
              <a:t> and rebate contracting with manufacturers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Navitus’s</a:t>
            </a:r>
            <a:r>
              <a:rPr lang="en-US" dirty="0" smtClean="0"/>
              <a:t> goal is to strive for a lowest net-cost strategy</a:t>
            </a:r>
          </a:p>
          <a:p>
            <a:r>
              <a:rPr lang="en-US" dirty="0" smtClean="0"/>
              <a:t>How does industry relations work?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Negotiate and contract with manufacturers for competitive rebates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Patent rebates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Post-patent rebates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Financial committee compliments strict guidance from P&amp;T Committee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Navitus</a:t>
            </a:r>
            <a:r>
              <a:rPr lang="en-US" dirty="0" smtClean="0"/>
              <a:t>’ has a transparent business model which passes 100% of rebates to their clients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Authorization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9546" y="1815830"/>
            <a:ext cx="10695150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does a PA pharmacist do?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Develop prior authorization criteria for a variety of drugs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Review submitted prior authorization forms from prescribers for approval/denial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Determine exception-to-coverage requests for approval/denial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Build electronic prior authorizations</a:t>
            </a:r>
          </a:p>
        </p:txBody>
      </p:sp>
    </p:spTree>
    <p:extLst>
      <p:ext uri="{BB962C8B-B14F-4D97-AF65-F5344CB8AC3E}">
        <p14:creationId xmlns:p14="http://schemas.microsoft.com/office/powerpoint/2010/main" val="8413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Programs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9546" y="1815830"/>
            <a:ext cx="10126453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government programs?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Address requirements set forth by Medicare and Medicaid in practicing pharmacy benefits management</a:t>
            </a:r>
          </a:p>
          <a:p>
            <a:r>
              <a:rPr lang="en-US" dirty="0" smtClean="0"/>
              <a:t>What are examples of requirements?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Formularies are submitted, approved or denied a year prior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Prior authorization turnaround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Inter-rater reliability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Overlap with clinical programs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STAR ratings</a:t>
            </a:r>
            <a:endParaRPr lang="en-US" dirty="0"/>
          </a:p>
        </p:txBody>
      </p:sp>
      <p:pic>
        <p:nvPicPr>
          <p:cNvPr id="4098" name="Picture 2" descr="Image result for 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95" y="4653280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53440" y="1846372"/>
            <a:ext cx="11338560" cy="501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What types of consulting gigs are there in pharmacy?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Employer benefits consultant</a:t>
            </a:r>
            <a:endParaRPr lang="en-US" sz="2200" dirty="0"/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Government programs (e.g. Medicare) consultant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Market Access consultant</a:t>
            </a:r>
          </a:p>
          <a:p>
            <a:pPr marL="1257300" lvl="2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/>
              <a:t>Research the landscape of therapeutics anywhere in the commercial cycle (Phase I to post-market) and potential asset acquisitions prior to market entry to develop a foundation of expected values and challenges that could affect the pricing and market access (PRMA) of a medication</a:t>
            </a:r>
          </a:p>
          <a:p>
            <a:pPr marL="1257300" lvl="2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/>
              <a:t>Identify past therapeutics in similar situations (e.g. diseases, timelines, patient population) to further analyze potential outcomes for PRMA</a:t>
            </a:r>
          </a:p>
          <a:p>
            <a:pPr marL="1257300" lvl="2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/>
              <a:t>Conduct interviews with payers to understand the value of novel therapies</a:t>
            </a:r>
          </a:p>
          <a:p>
            <a:pPr marL="1257300" lvl="2" indent="-342900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100" dirty="0" smtClean="0"/>
              <a:t>Recommend strategies and clinical outcomes with varying levels of PRMA to help client prepare for launch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61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Pharmaceutical Industry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844" y="1811929"/>
            <a:ext cx="7174076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does a medical science liaison (MSL) do?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Therapeutic area (e.g. oncology, cardiovascular)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Managed care (cross-therapeutic)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Provide clinical value, medical education and/or health economic outcomes information to payers,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Conduct clinical and outcomes research (real world, health outcomes) with clinicians and health plans</a:t>
            </a:r>
            <a:endParaRPr lang="en-US" dirty="0"/>
          </a:p>
          <a:p>
            <a:r>
              <a:rPr lang="en-US" dirty="0" smtClean="0"/>
              <a:t>What does an outcomes research pharmacist do?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Budget impact modeling/incremental cost effectiveness ratio (ICER)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Conduct clinical and financial outcome research studies</a:t>
            </a:r>
            <a:endParaRPr lang="en-US" dirty="0"/>
          </a:p>
        </p:txBody>
      </p:sp>
      <p:pic>
        <p:nvPicPr>
          <p:cNvPr id="3074" name="Picture 2" descr="Image result for abb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59" y="2594231"/>
            <a:ext cx="1984083" cy="10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lle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34" y="17864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strazene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59" y="4313266"/>
            <a:ext cx="2145874" cy="11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io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34" y="5089360"/>
            <a:ext cx="1668463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astell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33" y="4047924"/>
            <a:ext cx="2260601" cy="6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Pharmacy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1278" y="1642739"/>
            <a:ext cx="10065067" cy="457634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Specialty Pharmacy?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 pharmacy that specializes in dispensing “specialty” medications (high cost, drugs requiring extra monitoring before dispensing (ex: REMS), limited distribution drugs,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How does a specialty pharmacy differ from a standard community pharmacy?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Usually cannot walk into these pharmacies, they act like a “</a:t>
            </a:r>
            <a:r>
              <a:rPr lang="en-US" smtClean="0"/>
              <a:t>mail order”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Dispenses </a:t>
            </a:r>
            <a:r>
              <a:rPr lang="en-US" dirty="0" smtClean="0"/>
              <a:t>only specialty medication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Dedicated </a:t>
            </a:r>
            <a:r>
              <a:rPr lang="en-US" dirty="0" smtClean="0"/>
              <a:t>pharmacists who specialize in specialty disease states and provides detailed counseling and follow-up with patients and providers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Unique reimbursement/payment methods</a:t>
            </a:r>
          </a:p>
        </p:txBody>
      </p:sp>
      <p:pic>
        <p:nvPicPr>
          <p:cNvPr id="3074" name="Picture 2" descr="Image result for maxor specialty pharm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88703"/>
            <a:ext cx="2660780" cy="66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umic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25" y="5596964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algreens special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61" y="5107670"/>
            <a:ext cx="1874478" cy="15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axor specialty pharma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45" y="1631061"/>
            <a:ext cx="1371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managed care</a:t>
            </a:r>
          </a:p>
          <a:p>
            <a:r>
              <a:rPr lang="en-US" dirty="0" smtClean="0"/>
              <a:t>Pharmacist roles within managed care</a:t>
            </a:r>
          </a:p>
          <a:p>
            <a:r>
              <a:rPr lang="en-US" dirty="0" smtClean="0"/>
              <a:t>Specialty pharmacy overview</a:t>
            </a:r>
          </a:p>
          <a:p>
            <a:r>
              <a:rPr lang="en-US" dirty="0" smtClean="0"/>
              <a:t>Residency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7056" y="1850571"/>
            <a:ext cx="104938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M</a:t>
            </a:r>
            <a:r>
              <a:rPr lang="en-US" sz="2500" dirty="0" smtClean="0"/>
              <a:t>anaged care residencies are usually Post-graduate Year 1 (PGY-1s)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Health plans, PBMs, or health systems (ex: Kaiser and VAs)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Diverse rotation offerings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Research project offerings/flexibility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Accreditation status (ASHP, AMCP accredited)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# of residents at each program (typically 1 per program, 2 at most)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Resident retention rate or what have past residents moved on to doing after completing residency</a:t>
            </a:r>
          </a:p>
        </p:txBody>
      </p:sp>
      <p:pic>
        <p:nvPicPr>
          <p:cNvPr id="7170" name="Picture 2" descr="Image result for ashp resid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95" y="5579257"/>
            <a:ext cx="3603625" cy="10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amcp accr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7" y="5493689"/>
            <a:ext cx="3214053" cy="11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getting a managed care residency or pharmaceutical fellowship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79687"/>
            <a:ext cx="10347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Gain leadership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Select a managed care APPE rotation or pharmaceutical industry rotation (</a:t>
            </a:r>
            <a:r>
              <a:rPr lang="en-US" sz="2300" dirty="0" err="1" smtClean="0"/>
              <a:t>Navitus</a:t>
            </a:r>
            <a:r>
              <a:rPr lang="en-US" sz="2300" dirty="0" smtClean="0"/>
              <a:t> offers APPE rotation at our Austin and Madison, WI campuses)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Select a managed care rotation date prior to residency applications are due (managed care </a:t>
            </a:r>
            <a:r>
              <a:rPr lang="en-US" sz="2200" i="1" dirty="0" smtClean="0"/>
              <a:t>may not </a:t>
            </a:r>
            <a:r>
              <a:rPr lang="en-US" sz="2200" dirty="0" smtClean="0"/>
              <a:t>be for you)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Attend at least one AMCP conference as a student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AMCP Annual (Spring)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AMCP Nexus (Fall)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Residency showcase solely for managed care residencies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Dallas/Fort Worth - October 16-19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2017 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US" sz="2200" dirty="0" smtClean="0"/>
              <a:t>SW AMCP Affiliate Meeting October 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6:30 – 7:30 pm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Participate in your college of pharmacy AMCP 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smtClean="0"/>
              <a:t>Participate in AMCP Student P&amp;T Competition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 AMCP Affiliate CE Dinner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3143" y="1959428"/>
            <a:ext cx="102434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SW AMCP Affiliate Chapter will be hosting a CE Dinner in Houston Wednesday November 1,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Topic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# of students spots allotted for event registration TBD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smtClean="0"/>
              <a:t>Any interest? </a:t>
            </a:r>
          </a:p>
        </p:txBody>
      </p:sp>
      <p:pic>
        <p:nvPicPr>
          <p:cNvPr id="5124" name="Picture 4" descr="Southwest AMCP Logo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83" y="4832276"/>
            <a:ext cx="3000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Questions/Contact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Questions?</a:t>
            </a:r>
            <a:endParaRPr lang="en-US" sz="3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r>
              <a:rPr lang="en-US" sz="2050" dirty="0" smtClean="0"/>
              <a:t>Email: thomas.nguyen@navitus.com</a:t>
            </a:r>
          </a:p>
          <a:p>
            <a:r>
              <a:rPr lang="en-US" sz="2050" dirty="0" smtClean="0"/>
              <a:t>Office #: 512.231.3129 </a:t>
            </a:r>
            <a:endParaRPr lang="en-US" sz="2050" dirty="0"/>
          </a:p>
        </p:txBody>
      </p:sp>
      <p:pic>
        <p:nvPicPr>
          <p:cNvPr id="614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3770"/>
            <a:ext cx="4496125" cy="25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ontact 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84" y="2133601"/>
            <a:ext cx="4632016" cy="30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798"/>
            <a:ext cx="9601200" cy="5029201"/>
          </a:xfrm>
        </p:spPr>
        <p:txBody>
          <a:bodyPr>
            <a:normAutofit/>
          </a:bodyPr>
          <a:lstStyle/>
          <a:p>
            <a:r>
              <a:rPr lang="en-US" dirty="0" smtClean="0"/>
              <a:t>Oregon State University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BS General Science </a:t>
            </a:r>
          </a:p>
          <a:p>
            <a:r>
              <a:rPr lang="en-US" dirty="0" smtClean="0"/>
              <a:t>Oregon State University/Oregon Health &amp; Sciences University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PharmD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MBA</a:t>
            </a:r>
          </a:p>
          <a:p>
            <a:r>
              <a:rPr lang="en-US" dirty="0" smtClean="0"/>
              <a:t>Pharmacy Work Experience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Intern at </a:t>
            </a:r>
            <a:r>
              <a:rPr lang="en-US" dirty="0" err="1" smtClean="0"/>
              <a:t>Pharmaca</a:t>
            </a:r>
            <a:r>
              <a:rPr lang="en-US" dirty="0" smtClean="0"/>
              <a:t> Integrative Pharmacy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PGY-1 Managed Care Resident at </a:t>
            </a:r>
            <a:r>
              <a:rPr lang="en-US" dirty="0" err="1" smtClean="0"/>
              <a:t>SelectHealth</a:t>
            </a:r>
            <a:r>
              <a:rPr lang="en-US" dirty="0" smtClean="0"/>
              <a:t>/Intermountain Healthcare in Salt Lake City, 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Clinical Account Executive at </a:t>
            </a:r>
            <a:r>
              <a:rPr lang="en-US" dirty="0" err="1" smtClean="0"/>
              <a:t>Navitus</a:t>
            </a:r>
            <a:r>
              <a:rPr lang="en-US" dirty="0" smtClean="0"/>
              <a:t> Health Solutions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AMCP Co-diplomat at Texas Southern University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APPE Preceptor for UH COP &amp; UT at Austin COP</a:t>
            </a:r>
          </a:p>
        </p:txBody>
      </p:sp>
      <p:pic>
        <p:nvPicPr>
          <p:cNvPr id="1028" name="Picture 4" descr="Image result for oregon 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02" y="1602605"/>
            <a:ext cx="1176221" cy="11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h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77" y="1602605"/>
            <a:ext cx="1232376" cy="11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harma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709" y="5466445"/>
            <a:ext cx="1223158" cy="12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avi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57" y="5360620"/>
            <a:ext cx="1328983" cy="13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electheal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44" y="3595461"/>
            <a:ext cx="1931396" cy="11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intermount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30" y="3391394"/>
            <a:ext cx="1538237" cy="15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M</a:t>
            </a:r>
            <a:r>
              <a:rPr lang="en-US" dirty="0" smtClean="0"/>
              <a:t>anaged </a:t>
            </a:r>
            <a:r>
              <a:rPr lang="en-US" dirty="0"/>
              <a:t>C</a:t>
            </a:r>
            <a:r>
              <a:rPr lang="en-US" dirty="0" smtClean="0"/>
              <a:t>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45733"/>
            <a:ext cx="8695267" cy="4893733"/>
          </a:xfrm>
        </p:spPr>
        <p:txBody>
          <a:bodyPr/>
          <a:lstStyle/>
          <a:p>
            <a:r>
              <a:rPr lang="en-US" dirty="0" smtClean="0"/>
              <a:t>Managed care pharmacy is the practice of developing and applying evidence-based medication to use strategies that enhance patient and population health outcomes while optimizing health care resources</a:t>
            </a:r>
          </a:p>
          <a:p>
            <a:r>
              <a:rPr lang="en-US" dirty="0" smtClean="0"/>
              <a:t>Professionals in managed care pharmacy includes not only pharmacists, but also physicians and nurses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Additional information about managed care pharmacy can be </a:t>
            </a:r>
            <a:r>
              <a:rPr lang="en-US" dirty="0"/>
              <a:t>found at: </a:t>
            </a:r>
            <a:r>
              <a:rPr lang="en-US" dirty="0">
                <a:hlinkClick r:id="rId3"/>
              </a:rPr>
              <a:t>http://amcp.org/studentcenter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welcome to the dark 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700" y="2331774"/>
            <a:ext cx="2650408" cy="33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Plans (</a:t>
            </a:r>
            <a:r>
              <a:rPr lang="en-US" dirty="0" err="1" smtClean="0"/>
              <a:t>a.k.a</a:t>
            </a:r>
            <a:r>
              <a:rPr lang="en-US" dirty="0" smtClean="0"/>
              <a:t> health insurance)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8" y="1726621"/>
            <a:ext cx="4390131" cy="126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48" y="3288945"/>
            <a:ext cx="2895601" cy="162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58" y="1863889"/>
            <a:ext cx="5133976" cy="9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59" y="5152185"/>
            <a:ext cx="3609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molina health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30" y="3288946"/>
            <a:ext cx="1863240" cy="18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um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7" y="5152185"/>
            <a:ext cx="492877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ig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0" y="3288945"/>
            <a:ext cx="1993607" cy="19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Pharmacy Benefit Managers (PBMs)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" y="2003890"/>
            <a:ext cx="43815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73" y="1794137"/>
            <a:ext cx="342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846" y="4167387"/>
            <a:ext cx="1673507" cy="241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magellan r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08" y="5646032"/>
            <a:ext cx="3644265" cy="9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optumrx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" y="5208795"/>
            <a:ext cx="4126230" cy="10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rime therapeu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33" y="3586050"/>
            <a:ext cx="3614014" cy="10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edimpa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86" y="3652824"/>
            <a:ext cx="3660430" cy="10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9948333" cy="1036850"/>
          </a:xfrm>
        </p:spPr>
        <p:txBody>
          <a:bodyPr/>
          <a:lstStyle/>
          <a:p>
            <a:r>
              <a:rPr lang="en-US" dirty="0" smtClean="0"/>
              <a:t>Health Plans vs. PBMs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657426" y="2174242"/>
            <a:ext cx="5152814" cy="4555594"/>
          </a:xfrm>
          <a:prstGeom prst="ellipse">
            <a:avLst/>
          </a:prstGeom>
          <a:solidFill>
            <a:schemeClr val="accent6">
              <a:lumMod val="75000"/>
              <a:alpha val="6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399" y="2174240"/>
            <a:ext cx="5289973" cy="4555596"/>
          </a:xfrm>
          <a:prstGeom prst="ellipse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8220" y="1620243"/>
            <a:ext cx="160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Health Plan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3844" y="1620243"/>
            <a:ext cx="273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PBM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132" y="3297876"/>
            <a:ext cx="35632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Assesses risk and supplies a variety of insurance plans to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Can offer medical, vision, life, dental, and pharmacy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Collects premiums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Pays claims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946" y="2837227"/>
            <a:ext cx="3737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Administers pharmacy benefit, oversees claims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Builds safety measures in claims system, Concurrent Drug Utilization Review (CDUR)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Negotiates drug and pharmacy contract rates to help control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P&amp;T Committee creates formulary in combination with client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982"/>
            <a:ext cx="11430000" cy="65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day in managed care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1021" y="1946960"/>
            <a:ext cx="10579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Ensure compliance to state and federal regulations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300" dirty="0" smtClean="0"/>
              <a:t>Reporting of claims, processes, member/provider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Drug trending of utilization and spend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Limited direct patient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Meetings (lots of different types of meetings)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Interact with pharmaceutical manufacturers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No two days are the same! …and its usually M-F (8-5)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/>
          </a:p>
          <a:p>
            <a:endParaRPr lang="en-US" sz="2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79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182</TotalTime>
  <Words>1241</Words>
  <Application>Microsoft Office PowerPoint</Application>
  <PresentationFormat>Widescreen</PresentationFormat>
  <Paragraphs>178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Courier New</vt:lpstr>
      <vt:lpstr>Wingdings</vt:lpstr>
      <vt:lpstr>Sales Direction 16X9</vt:lpstr>
      <vt:lpstr>Managed Care Pharmacy</vt:lpstr>
      <vt:lpstr>Outline</vt:lpstr>
      <vt:lpstr>About Me</vt:lpstr>
      <vt:lpstr>What is Managed Care?</vt:lpstr>
      <vt:lpstr>Health Plans (a.k.a health insurance)</vt:lpstr>
      <vt:lpstr>Pharmacy Benefit Managers (PBMs)</vt:lpstr>
      <vt:lpstr>Health Plans vs. PBMs</vt:lpstr>
      <vt:lpstr>PowerPoint Presentation</vt:lpstr>
      <vt:lpstr>Average day in managed care</vt:lpstr>
      <vt:lpstr>Pharmacist Roles in Managed Care</vt:lpstr>
      <vt:lpstr>Formulary Management </vt:lpstr>
      <vt:lpstr>Utilization Management</vt:lpstr>
      <vt:lpstr>Client/Account Management</vt:lpstr>
      <vt:lpstr>Industry Relations</vt:lpstr>
      <vt:lpstr>Prior Authorization </vt:lpstr>
      <vt:lpstr>Government Programs</vt:lpstr>
      <vt:lpstr>Consulting</vt:lpstr>
      <vt:lpstr>Pharmaceutical Industry</vt:lpstr>
      <vt:lpstr>Specialty Pharmacy</vt:lpstr>
      <vt:lpstr>Residencies</vt:lpstr>
      <vt:lpstr>Tips for getting a managed care residency or pharmaceutical fellowship</vt:lpstr>
      <vt:lpstr>SW AMCP Affiliate CE Dinner </vt:lpstr>
      <vt:lpstr>Questions/Contact Information</vt:lpstr>
    </vt:vector>
  </TitlesOfParts>
  <Company>Navitus Health Solutions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Role of a Managed Care Pharmacist</dc:title>
  <dc:creator>Thomas T. Nguyen</dc:creator>
  <cp:lastModifiedBy>Thomas T. Nguyen</cp:lastModifiedBy>
  <cp:revision>40</cp:revision>
  <dcterms:created xsi:type="dcterms:W3CDTF">2017-09-07T16:13:48Z</dcterms:created>
  <dcterms:modified xsi:type="dcterms:W3CDTF">2017-09-15T14:36:25Z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