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0" r:id="rId2"/>
    <p:sldId id="286" r:id="rId3"/>
    <p:sldId id="301" r:id="rId4"/>
    <p:sldId id="287" r:id="rId5"/>
    <p:sldId id="288" r:id="rId6"/>
    <p:sldId id="291" r:id="rId7"/>
    <p:sldId id="283" r:id="rId8"/>
    <p:sldId id="268" r:id="rId9"/>
    <p:sldId id="261" r:id="rId10"/>
    <p:sldId id="270" r:id="rId11"/>
    <p:sldId id="262" r:id="rId12"/>
    <p:sldId id="272" r:id="rId13"/>
    <p:sldId id="273" r:id="rId14"/>
    <p:sldId id="274" r:id="rId15"/>
    <p:sldId id="263" r:id="rId16"/>
    <p:sldId id="264" r:id="rId17"/>
    <p:sldId id="265" r:id="rId18"/>
    <p:sldId id="266" r:id="rId19"/>
    <p:sldId id="267" r:id="rId2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1" autoAdjust="0"/>
    <p:restoredTop sz="89193" autoAdjust="0"/>
  </p:normalViewPr>
  <p:slideViewPr>
    <p:cSldViewPr>
      <p:cViewPr varScale="1">
        <p:scale>
          <a:sx n="101" d="100"/>
          <a:sy n="101" d="100"/>
        </p:scale>
        <p:origin x="197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1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697" cy="464503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754" y="1"/>
            <a:ext cx="2971697" cy="464503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r">
              <a:defRPr sz="1200"/>
            </a:lvl1pPr>
          </a:lstStyle>
          <a:p>
            <a:fld id="{DB6B2036-B702-458B-8E60-C4DAAEF0F511}" type="datetimeFigureOut">
              <a:rPr lang="en-US" smtClean="0"/>
              <a:pPr/>
              <a:t>8/5/22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312"/>
            <a:ext cx="2971697" cy="464503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754" y="8830312"/>
            <a:ext cx="2971697" cy="464503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r">
              <a:defRPr sz="1200"/>
            </a:lvl1pPr>
          </a:lstStyle>
          <a:p>
            <a:fld id="{83C93281-D7B4-42AC-B05D-2ECFB608ED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7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B06C1-9D17-4A0F-8A17-10C2DF4A7E73}" type="datetimeFigureOut">
              <a:rPr lang="en-US" smtClean="0"/>
              <a:t>8/5/22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9A7D4-1446-42BA-BE6A-C4DDEC823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54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Goals differ from indemnity.  Healthcare resources are not unlimited.  Must have prudent use of available resources.</a:t>
            </a:r>
          </a:p>
          <a:p>
            <a:pPr eaLnBrk="1" hangingPunct="1"/>
            <a:endParaRPr lang="ru-RU"/>
          </a:p>
          <a:p>
            <a:endParaRPr 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DD9725-69FF-4163-AE6D-E3C8070F441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9A7D4-1446-42BA-BE6A-C4DDEC823A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74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Lot of players in managed care pharmacy – work together to</a:t>
            </a:r>
            <a:r>
              <a:rPr lang="en-US" baseline="0" dirty="0"/>
              <a:t> reach the goals of managed care pharmacy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9A7D4-1446-42BA-BE6A-C4DDEC823AA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</a:t>
            </a:r>
            <a:r>
              <a:rPr lang="en-US" baseline="0" dirty="0"/>
              <a:t> they can download tools brochure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9A7D4-1446-42BA-BE6A-C4DDEC823A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13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9A7D4-1446-42BA-BE6A-C4DDEC823AA9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9A7D4-1446-42BA-BE6A-C4DDEC823A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30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25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A44E-875A-430B-BB0F-E3F41E73F291}" type="datetimeFigureOut">
              <a:rPr lang="en-US"/>
              <a:pPr>
                <a:defRPr/>
              </a:pPr>
              <a:t>8/5/22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10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8229600" cy="4800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92A9-9B6C-48D0-864A-506C421F8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-76200" y="6657201"/>
            <a:ext cx="2995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  <a:latin typeface="Calibri" pitchFamily="34" charset="0"/>
              </a:rPr>
              <a:t>©</a:t>
            </a:r>
            <a:r>
              <a:rPr lang="en-US" sz="1150" baseline="0" dirty="0">
                <a:solidFill>
                  <a:schemeClr val="bg1"/>
                </a:solidFill>
                <a:latin typeface="Calibri" pitchFamily="34" charset="0"/>
              </a:rPr>
              <a:t>2014 Academy of Managed Care Pharmacy</a:t>
            </a:r>
            <a:endParaRPr lang="en-US" sz="115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084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914400"/>
            <a:ext cx="8634845" cy="495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4B64B-04D6-4F46-9F33-A94802540983}" type="datetimeFigureOut">
              <a:rPr lang="en-US"/>
              <a:pPr>
                <a:defRPr/>
              </a:pPr>
              <a:t>8/5/22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F86DA-24B0-455A-83A7-F4DB3110B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-76200" y="6657201"/>
            <a:ext cx="2995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  <a:latin typeface="Calibri" pitchFamily="34" charset="0"/>
              </a:rPr>
              <a:t>©</a:t>
            </a:r>
            <a:r>
              <a:rPr lang="en-US" sz="1150" baseline="0" dirty="0">
                <a:solidFill>
                  <a:schemeClr val="bg1"/>
                </a:solidFill>
                <a:latin typeface="Calibri" pitchFamily="34" charset="0"/>
              </a:rPr>
              <a:t>2014 Academy of Managed Care Pharmacy</a:t>
            </a:r>
            <a:endParaRPr lang="en-US" sz="115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99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193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192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56260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09341DD-F30E-4863-B9A5-3521A6D42034}" type="datetimeFigureOut">
              <a:rPr lang="en-US"/>
              <a:pPr>
                <a:defRPr/>
              </a:pPr>
              <a:t>8/5/22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5562600"/>
            <a:ext cx="2895600" cy="365125"/>
          </a:xfr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556260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57F3DAD-B150-47F1-8872-5DA55BDE5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5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267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01A62-E889-4418-9B2D-B273739AB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-76200" y="6657201"/>
            <a:ext cx="2995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  <a:latin typeface="Calibri" pitchFamily="34" charset="0"/>
              </a:rPr>
              <a:t>©</a:t>
            </a:r>
            <a:r>
              <a:rPr lang="en-US" sz="1150" baseline="0" dirty="0">
                <a:solidFill>
                  <a:schemeClr val="bg1"/>
                </a:solidFill>
                <a:latin typeface="Calibri" pitchFamily="34" charset="0"/>
              </a:rPr>
              <a:t>2014 Academy of Managed Care Pharmacy</a:t>
            </a:r>
            <a:endParaRPr lang="en-US" sz="115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4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14400"/>
            <a:ext cx="4195763" cy="6983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554162"/>
            <a:ext cx="4195763" cy="43132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14400"/>
            <a:ext cx="4267200" cy="6983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554162"/>
            <a:ext cx="4267200" cy="43132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9A162-1372-44DA-BD9A-77969F2CC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-76200" y="6657201"/>
            <a:ext cx="2995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  <a:latin typeface="Calibri" pitchFamily="34" charset="0"/>
              </a:rPr>
              <a:t>©</a:t>
            </a:r>
            <a:r>
              <a:rPr lang="en-US" sz="1150" baseline="0" dirty="0">
                <a:solidFill>
                  <a:schemeClr val="bg1"/>
                </a:solidFill>
                <a:latin typeface="Calibri" pitchFamily="34" charset="0"/>
              </a:rPr>
              <a:t>2014 Academy of Managed Care Pharmacy</a:t>
            </a:r>
            <a:endParaRPr lang="en-US" sz="115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330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888A2-6C0B-4AED-8A7D-26268F854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-76200" y="6657201"/>
            <a:ext cx="2995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  <a:latin typeface="Calibri" pitchFamily="34" charset="0"/>
              </a:rPr>
              <a:t>©</a:t>
            </a:r>
            <a:r>
              <a:rPr lang="en-US" sz="1150" baseline="0" dirty="0">
                <a:solidFill>
                  <a:schemeClr val="bg1"/>
                </a:solidFill>
                <a:latin typeface="Calibri" pitchFamily="34" charset="0"/>
              </a:rPr>
              <a:t>2014 Academy of Managed Care Pharmacy</a:t>
            </a:r>
            <a:endParaRPr lang="en-US" sz="115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5E3B5-F178-47FF-A1D5-558B2E558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-76200" y="6657201"/>
            <a:ext cx="2995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  <a:latin typeface="Calibri" pitchFamily="34" charset="0"/>
              </a:rPr>
              <a:t>©</a:t>
            </a:r>
            <a:r>
              <a:rPr lang="en-US" sz="1150" baseline="0" dirty="0">
                <a:solidFill>
                  <a:schemeClr val="bg1"/>
                </a:solidFill>
                <a:latin typeface="Calibri" pitchFamily="34" charset="0"/>
              </a:rPr>
              <a:t>2014 Academy of Managed Care Pharmacy</a:t>
            </a:r>
            <a:endParaRPr lang="en-US" sz="115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73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596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1"/>
            <a:ext cx="5111750" cy="518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199"/>
            <a:ext cx="3008313" cy="44196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83AAC-B25C-4144-BB48-0B0AA5B48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-76200" y="6657201"/>
            <a:ext cx="2995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  <a:latin typeface="Calibri" pitchFamily="34" charset="0"/>
              </a:rPr>
              <a:t>©</a:t>
            </a:r>
            <a:r>
              <a:rPr lang="en-US" sz="1150" baseline="0" dirty="0">
                <a:solidFill>
                  <a:schemeClr val="bg1"/>
                </a:solidFill>
                <a:latin typeface="Calibri" pitchFamily="34" charset="0"/>
              </a:rPr>
              <a:t>2014 Academy of Managed Care Pharmacy</a:t>
            </a:r>
            <a:endParaRPr lang="en-US" sz="115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908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29200"/>
            <a:ext cx="5486400" cy="490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2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197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8D78D-0DEA-448C-AB3F-6CC0C79A3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-76200" y="6657201"/>
            <a:ext cx="2995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  <a:latin typeface="Calibri" pitchFamily="34" charset="0"/>
              </a:rPr>
              <a:t>©</a:t>
            </a:r>
            <a:r>
              <a:rPr lang="en-US" sz="1150" baseline="0" dirty="0">
                <a:solidFill>
                  <a:schemeClr val="bg1"/>
                </a:solidFill>
                <a:latin typeface="Calibri" pitchFamily="34" charset="0"/>
              </a:rPr>
              <a:t>2014 Academy of Managed Care Pharmacy</a:t>
            </a:r>
            <a:endParaRPr lang="en-US" sz="115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85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0D8B2E-9870-4905-9155-A1B58C23EA43}" type="datetimeFigureOut">
              <a:rPr lang="en-US"/>
              <a:pPr>
                <a:defRPr/>
              </a:pPr>
              <a:t>8/5/22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F74BFE-642B-4E78-983A-5C91DC274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Managed Care Pharmacy?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Developed by AMCP Membership Committee 2014-15</a:t>
            </a:r>
          </a:p>
        </p:txBody>
      </p:sp>
    </p:spTree>
    <p:extLst>
      <p:ext uri="{BB962C8B-B14F-4D97-AF65-F5344CB8AC3E}">
        <p14:creationId xmlns:p14="http://schemas.microsoft.com/office/powerpoint/2010/main" val="2962653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Distribution and Dispensing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Mail Order and Online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Some Managed Care Organizations own or contract with mail order pharmacies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Manage services to ensure quality</a:t>
            </a:r>
          </a:p>
          <a:p>
            <a:pPr marL="0" indent="0">
              <a:buNone/>
            </a:pPr>
            <a:r>
              <a:rPr lang="en-US" sz="3000" b="1" dirty="0"/>
              <a:t>Collaboration with physicians and other healthcare professionals</a:t>
            </a:r>
          </a:p>
          <a:p>
            <a:pPr marL="457200" lvl="1" indent="0">
              <a:buNone/>
            </a:pPr>
            <a:r>
              <a:rPr lang="en-US" sz="2600" dirty="0"/>
              <a:t>Work with prescribers to ensure the medications prescribed are: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Eligible for Coverage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Clinically Appropriate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Cost Effective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pic>
        <p:nvPicPr>
          <p:cNvPr id="3074" name="Picture 2" descr="C:\Users\bwhitaker\Downloads\orange_medication_bottle_blue_white_pills_400_clr_1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4343400"/>
            <a:ext cx="1600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658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34845" cy="4953000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Pharmacists help ensure patient safety by:</a:t>
            </a:r>
          </a:p>
          <a:p>
            <a:pPr marL="0" indent="0">
              <a:buNone/>
            </a:pPr>
            <a:endParaRPr lang="en-US" sz="1000" i="1" dirty="0"/>
          </a:p>
          <a:p>
            <a:r>
              <a:rPr lang="en-US" sz="3000" dirty="0"/>
              <a:t>Analyzing prescription claims</a:t>
            </a:r>
          </a:p>
          <a:p>
            <a:r>
              <a:rPr lang="en-US" sz="3000" dirty="0"/>
              <a:t>Reviewing prescription use patterns</a:t>
            </a:r>
          </a:p>
          <a:p>
            <a:r>
              <a:rPr lang="en-US" sz="3000" dirty="0"/>
              <a:t>Educating prescribers about best practices</a:t>
            </a:r>
          </a:p>
        </p:txBody>
      </p:sp>
      <p:pic>
        <p:nvPicPr>
          <p:cNvPr id="13314" name="Picture 2" descr="C:\Users\bwhitaker\Downloads\woman_computer_work_station_400_clr_78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8" y="3336233"/>
            <a:ext cx="2835965" cy="283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201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Safety Programs/Tools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Drug Utilization Review (DUR) programs identify potential prescription-related problems</a:t>
            </a:r>
          </a:p>
          <a:p>
            <a:pPr marL="0" indent="0">
              <a:buNone/>
            </a:pPr>
            <a:endParaRPr lang="en-US" sz="10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Drug/drug interactions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Duplication of therapy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Known allergies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Under- or overdosing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Potentially inappropriate therapy</a:t>
            </a:r>
          </a:p>
        </p:txBody>
      </p:sp>
      <p:pic>
        <p:nvPicPr>
          <p:cNvPr id="4098" name="Picture 2" descr="C:\Users\bwhitaker\Downloads\stick_figure_sitting_on_pills_400_clr_1333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971800"/>
            <a:ext cx="38100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458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Safety Program/Tools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Fraud and Abuse Programs</a:t>
            </a:r>
          </a:p>
          <a:p>
            <a:r>
              <a:rPr lang="en-US" sz="3000" dirty="0"/>
              <a:t>Review key drug classes</a:t>
            </a:r>
          </a:p>
          <a:p>
            <a:r>
              <a:rPr lang="en-US" sz="3000" dirty="0"/>
              <a:t>Monitor for patterns of inappropriate use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b="1" dirty="0"/>
              <a:t>Prior Authorization (PA or “Prior Auth”) Programs</a:t>
            </a:r>
          </a:p>
          <a:p>
            <a:r>
              <a:rPr lang="en-US" sz="3000" dirty="0"/>
              <a:t>Approval process to encourage proper use of medications</a:t>
            </a:r>
          </a:p>
          <a:p>
            <a:r>
              <a:rPr lang="en-US" sz="3000" dirty="0"/>
              <a:t>Discourages inappropriate prescribing of medications</a:t>
            </a:r>
          </a:p>
        </p:txBody>
      </p:sp>
      <p:pic>
        <p:nvPicPr>
          <p:cNvPr id="5122" name="Picture 2" descr="C:\Users\bwhitaker\Downloads\drugs_prohibited_400_clr_12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67200"/>
            <a:ext cx="161925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410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Safety Programs/Tools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Monitoring Programs</a:t>
            </a:r>
          </a:p>
          <a:p>
            <a:r>
              <a:rPr lang="en-US" sz="3000" dirty="0"/>
              <a:t>Lab-based monitoring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Ensure medications are prescribed safely and used appropriately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Assess response to therapy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Monitor medication adherence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Screen for potential fraud, waste, and abuse</a:t>
            </a:r>
          </a:p>
          <a:p>
            <a:r>
              <a:rPr lang="en-US" sz="3000" dirty="0"/>
              <a:t>Promote optimal patient outcomes</a:t>
            </a:r>
          </a:p>
        </p:txBody>
      </p:sp>
      <p:pic>
        <p:nvPicPr>
          <p:cNvPr id="7170" name="Picture 2" descr="C:\Users\bwhitaker\Downloads\stick_figure_magnifying_glass_400_clr_93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43400"/>
            <a:ext cx="2816088" cy="174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180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Program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2438400"/>
            <a:ext cx="6882245" cy="3505200"/>
          </a:xfrm>
        </p:spPr>
        <p:txBody>
          <a:bodyPr/>
          <a:lstStyle/>
          <a:p>
            <a:r>
              <a:rPr lang="en-US" sz="2200" dirty="0"/>
              <a:t>Use evidence-based research data to create disease-management and medication therapy management programs</a:t>
            </a:r>
          </a:p>
          <a:p>
            <a:r>
              <a:rPr lang="en-US" sz="2200" dirty="0"/>
              <a:t>Encourage appropriate prescribing and proper use of medications</a:t>
            </a:r>
          </a:p>
          <a:p>
            <a:r>
              <a:rPr lang="en-US" sz="2200" dirty="0"/>
              <a:t>Promote use of cost effective therapies to benefit both patients and payers</a:t>
            </a:r>
          </a:p>
          <a:p>
            <a:r>
              <a:rPr lang="en-US" sz="2200" dirty="0"/>
              <a:t>Improve health and quality of life for population under their care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256" y="914400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latin typeface="+mj-lt"/>
              </a:rPr>
              <a:t>To enhance patient care, particularly for those with chronic conditions, pharmacists design clinical programs to:</a:t>
            </a:r>
          </a:p>
          <a:p>
            <a:endParaRPr lang="en-US" sz="3000" i="1" dirty="0">
              <a:latin typeface="+mj-lt"/>
            </a:endParaRPr>
          </a:p>
          <a:p>
            <a:endParaRPr lang="en-US" sz="3000" i="1" dirty="0">
              <a:latin typeface="+mj-lt"/>
            </a:endParaRPr>
          </a:p>
          <a:p>
            <a:endParaRPr lang="en-US" dirty="0"/>
          </a:p>
        </p:txBody>
      </p:sp>
      <p:pic>
        <p:nvPicPr>
          <p:cNvPr id="8194" name="Picture 2" descr="C:\Users\bwhitaker\Downloads\scientist_looking_to_clipboard_400_clr_133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14" y="1981200"/>
            <a:ext cx="21431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201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en-US" sz="2850" dirty="0"/>
              <a:t>Communication with Patients, Prescribers, and Pharmacists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914400"/>
            <a:ext cx="8634845" cy="4953000"/>
          </a:xfrm>
        </p:spPr>
        <p:txBody>
          <a:bodyPr/>
          <a:lstStyle/>
          <a:p>
            <a:pPr marL="0" indent="0">
              <a:buNone/>
            </a:pPr>
            <a:r>
              <a:rPr lang="en-US" sz="3000" i="1" dirty="0"/>
              <a:t>Pharmacists design and use communication protocols to facilitate exchange of necessary information:</a:t>
            </a:r>
          </a:p>
          <a:p>
            <a:pPr marL="0" indent="0">
              <a:buNone/>
            </a:pPr>
            <a:endParaRPr lang="en-US" sz="1000" i="1" dirty="0"/>
          </a:p>
          <a:p>
            <a:r>
              <a:rPr lang="en-US" sz="2800" dirty="0"/>
              <a:t>Notify prescribers of drug safety alerts and prior authorization requirements</a:t>
            </a:r>
          </a:p>
          <a:p>
            <a:endParaRPr lang="en-US" sz="600" dirty="0"/>
          </a:p>
          <a:p>
            <a:r>
              <a:rPr lang="en-US" sz="2800" dirty="0"/>
              <a:t>Educate patients on their disease state                         and medications</a:t>
            </a:r>
          </a:p>
          <a:p>
            <a:endParaRPr lang="en-US" sz="600" dirty="0"/>
          </a:p>
          <a:p>
            <a:r>
              <a:rPr lang="en-US" sz="2800" dirty="0"/>
              <a:t>Provide pharmacies information regarding              benefit parameters</a:t>
            </a:r>
          </a:p>
        </p:txBody>
      </p:sp>
      <p:pic>
        <p:nvPicPr>
          <p:cNvPr id="9218" name="Picture 2" descr="C:\Users\bwhitaker\Downloads\figure_with_megaphone_400_clr_22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9080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201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Benefit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i="1" dirty="0"/>
              <a:t>Pharmacists collaborate with other healthcare professionals to design effective benefit structures that serve a population’s needs:</a:t>
            </a:r>
          </a:p>
          <a:p>
            <a:pPr marL="0" indent="0">
              <a:buNone/>
            </a:pPr>
            <a:endParaRPr lang="en-US" sz="1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Formulary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Plan Design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Pharmacy network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Utilization management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Patient cost share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 of generic drugs</a:t>
            </a:r>
          </a:p>
        </p:txBody>
      </p:sp>
      <p:pic>
        <p:nvPicPr>
          <p:cNvPr id="10242" name="Picture 2" descr="C:\Users\bwhitaker\Downloads\stick_figure_fill_in_the_boxes_text_1107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43200"/>
            <a:ext cx="3839715" cy="276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201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i="1" dirty="0"/>
              <a:t>Pharmacists contract with employer and health plan clients, pharmacies, and manufacturers to structure business arrangements that:</a:t>
            </a:r>
          </a:p>
          <a:p>
            <a:pPr marL="0" indent="0">
              <a:buNone/>
            </a:pPr>
            <a:endParaRPr lang="en-US" sz="1000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Allow their clients to customize clinical and reporting requirements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Negotiate with manufacturers for discounts on drug prices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Establish networks of pharmacies</a:t>
            </a:r>
          </a:p>
          <a:p>
            <a:endParaRPr lang="en-US" dirty="0"/>
          </a:p>
        </p:txBody>
      </p:sp>
      <p:pic>
        <p:nvPicPr>
          <p:cNvPr id="12290" name="Picture 2" descr="C:\Users\bwhitaker\Downloads\conference_presentation_400_clr_76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38100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201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8392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3000" i="1" dirty="0"/>
              <a:t>Pharmacists help their clients (employers, HMOs, trust funds, Medicaid, etc.) evaluate and improve their pharmacy benefit:</a:t>
            </a:r>
          </a:p>
          <a:p>
            <a:pPr marL="0" indent="0">
              <a:buNone/>
            </a:pPr>
            <a:endParaRPr lang="en-US" sz="1000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Encouraging providers to prescribe cost effective treatments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Integrating improvements with healthcare delivery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Introducing system interventions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Using data to identify adherence and non-adherence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Ensuring a scientific evaluation of cost</a:t>
            </a:r>
          </a:p>
        </p:txBody>
      </p:sp>
      <p:pic>
        <p:nvPicPr>
          <p:cNvPr id="11266" name="Picture 2" descr="C:\Users\bwhitaker\Downloads\money_medicine_pc_400_clr_29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255" y="4876800"/>
            <a:ext cx="2175058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201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Managed care Pharmacy overview</a:t>
            </a:r>
          </a:p>
        </p:txBody>
      </p:sp>
    </p:spTree>
    <p:extLst>
      <p:ext uri="{BB962C8B-B14F-4D97-AF65-F5344CB8AC3E}">
        <p14:creationId xmlns:p14="http://schemas.microsoft.com/office/powerpoint/2010/main" val="898854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Goals of Managed Care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47800"/>
            <a:ext cx="8229600" cy="4449763"/>
          </a:xfrm>
        </p:spPr>
        <p:txBody>
          <a:bodyPr/>
          <a:lstStyle/>
          <a:p>
            <a:r>
              <a:rPr lang="en-US" dirty="0"/>
              <a:t>Prevention of disease</a:t>
            </a:r>
          </a:p>
          <a:p>
            <a:r>
              <a:rPr lang="en-US" dirty="0"/>
              <a:t>Focus on wellness and enhanced quality of life </a:t>
            </a:r>
          </a:p>
          <a:p>
            <a:r>
              <a:rPr lang="en-US" dirty="0"/>
              <a:t>Improved clinical outcomes</a:t>
            </a:r>
          </a:p>
          <a:p>
            <a:r>
              <a:rPr lang="en-US" dirty="0"/>
              <a:t>Quality and accessibility of health care</a:t>
            </a:r>
          </a:p>
          <a:p>
            <a:r>
              <a:rPr lang="en-US" dirty="0"/>
              <a:t>Cost containment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Managed Care Pharmacy?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Managed care pharmacy focuses on managing medication specific outcomes in a way that drives down the total cost of care and improves the overall wellbeing of the patient. 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Managed care pharmacy organizations cover populations of people – pharmacists in managed care pharmacy have the ability to impact the care of millions of patients.  </a:t>
            </a:r>
            <a:endParaRPr lang="en-US" dirty="0"/>
          </a:p>
        </p:txBody>
      </p:sp>
      <p:pic>
        <p:nvPicPr>
          <p:cNvPr id="6146" name="Picture 2" descr="C:\Users\bwhitaker\Downloads\group_stick_figures_standing_together_pc_400_clr_159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91" y="4572000"/>
            <a:ext cx="3429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107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Players in Managed Care Pharmacy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914400"/>
            <a:ext cx="8647767" cy="49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229600" y="56388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75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Managed Care Pharmacy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Formulary development with P &amp; T Committees</a:t>
            </a:r>
          </a:p>
          <a:p>
            <a:r>
              <a:rPr lang="en-US" sz="3000" dirty="0"/>
              <a:t>Medication Therapy Management</a:t>
            </a:r>
          </a:p>
          <a:p>
            <a:r>
              <a:rPr lang="en-US" sz="3000" dirty="0"/>
              <a:t>Prescription Drug Monitoring programs</a:t>
            </a:r>
          </a:p>
          <a:p>
            <a:r>
              <a:rPr lang="en-US" sz="3000" dirty="0"/>
              <a:t>Drug Utilization Review</a:t>
            </a:r>
          </a:p>
          <a:p>
            <a:r>
              <a:rPr lang="en-US" sz="3000" dirty="0"/>
              <a:t>Utilization management: prior authorizations, quantity limitations, and step therapy</a:t>
            </a:r>
          </a:p>
          <a:p>
            <a:r>
              <a:rPr lang="en-US" sz="3000" dirty="0"/>
              <a:t>Preferred &amp; exclusive networks</a:t>
            </a:r>
          </a:p>
          <a:p>
            <a:r>
              <a:rPr lang="en-US" sz="3000" dirty="0"/>
              <a:t>Mail order pharmacy</a:t>
            </a:r>
          </a:p>
          <a:p>
            <a:r>
              <a:rPr lang="en-US" sz="3000" dirty="0"/>
              <a:t>Specialty pharmacy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01092" y="5662543"/>
            <a:ext cx="268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www.amcp.org/mcptools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3" b="42464"/>
          <a:stretch/>
        </p:blipFill>
        <p:spPr>
          <a:xfrm>
            <a:off x="6208546" y="4114800"/>
            <a:ext cx="2554454" cy="154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47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of pharmacists in managed care organizations</a:t>
            </a:r>
          </a:p>
        </p:txBody>
      </p:sp>
    </p:spTree>
    <p:extLst>
      <p:ext uri="{BB962C8B-B14F-4D97-AF65-F5344CB8AC3E}">
        <p14:creationId xmlns:p14="http://schemas.microsoft.com/office/powerpoint/2010/main" val="1207682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Pharmacists in Managed Care Pharmacy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143000"/>
            <a:ext cx="6553200" cy="4953000"/>
          </a:xfrm>
        </p:spPr>
        <p:txBody>
          <a:bodyPr/>
          <a:lstStyle/>
          <a:p>
            <a:r>
              <a:rPr lang="en-US" sz="2800" dirty="0"/>
              <a:t>Over 18,000 pharmacists working for health plans and pharmacy benefit management companies</a:t>
            </a:r>
          </a:p>
          <a:p>
            <a:r>
              <a:rPr lang="en-US" sz="2800" dirty="0"/>
              <a:t>Ensure the pharmacy benefit plan provides individual patients with medications that are: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Clinically appropriate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Cost-effective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Delivered through the appropriate channel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4998"/>
            <a:ext cx="187642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201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Distribution and Dispensing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34845" cy="5029200"/>
          </a:xfrm>
        </p:spPr>
        <p:txBody>
          <a:bodyPr/>
          <a:lstStyle/>
          <a:p>
            <a:pPr marL="0" indent="0">
              <a:buNone/>
            </a:pPr>
            <a:r>
              <a:rPr lang="en-US" sz="3000" i="1" dirty="0"/>
              <a:t>Pharmacists manage drug distribution process through four different approaches:</a:t>
            </a:r>
          </a:p>
          <a:p>
            <a:pPr marL="0" indent="0">
              <a:buNone/>
            </a:pPr>
            <a:endParaRPr lang="en-US" sz="1000" i="1" dirty="0"/>
          </a:p>
          <a:p>
            <a:pPr marL="0" indent="0">
              <a:buNone/>
            </a:pPr>
            <a:r>
              <a:rPr lang="en-US" sz="2800" b="1" dirty="0"/>
              <a:t>Community Pharmacies – MCOs contract with broad-based networks of participating pharmacies</a:t>
            </a: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Manage the pharmacy network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Perform drug utilization reviews (DUR)</a:t>
            </a:r>
          </a:p>
          <a:p>
            <a:pPr marL="0" indent="0">
              <a:buNone/>
            </a:pPr>
            <a:r>
              <a:rPr lang="en-US" sz="2800" b="1" dirty="0"/>
              <a:t>Managed Care Organization Operated Pharmacies</a:t>
            </a:r>
          </a:p>
          <a:p>
            <a:pPr marL="457200" lvl="1" indent="0">
              <a:buNone/>
            </a:pPr>
            <a:r>
              <a:rPr lang="en-US" sz="2600" dirty="0"/>
              <a:t>In-house pharmacy owned by the managed care organization to provide enhanced pharmaceutical services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pic>
        <p:nvPicPr>
          <p:cNvPr id="2050" name="Picture 2" descr="C:\Users\bwhitaker\Downloads\two_blue_white_pills_400_clr_30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229225"/>
            <a:ext cx="1828799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441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3169</TotalTime>
  <Words>724</Words>
  <Application>Microsoft Macintosh PowerPoint</Application>
  <PresentationFormat>On-screen Show (4:3)</PresentationFormat>
  <Paragraphs>125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What is Managed Care Pharmacy?</vt:lpstr>
      <vt:lpstr>Managed care Pharmacy overview</vt:lpstr>
      <vt:lpstr>Goals of Managed Care</vt:lpstr>
      <vt:lpstr>What is Managed Care Pharmacy?</vt:lpstr>
      <vt:lpstr>The Players in Managed Care Pharmacy</vt:lpstr>
      <vt:lpstr>Managed Care Pharmacy Tools</vt:lpstr>
      <vt:lpstr>Roles of pharmacists in managed care organizations</vt:lpstr>
      <vt:lpstr>Pharmacists in Managed Care Pharmacy</vt:lpstr>
      <vt:lpstr>Drug Distribution and Dispensing</vt:lpstr>
      <vt:lpstr>Drug Distribution and Dispensing</vt:lpstr>
      <vt:lpstr>Patient Safety</vt:lpstr>
      <vt:lpstr>Patient Safety Programs/Tools</vt:lpstr>
      <vt:lpstr>Patient Safety Program/Tools</vt:lpstr>
      <vt:lpstr>Patient Safety Programs/Tools</vt:lpstr>
      <vt:lpstr>Clinical Program Development</vt:lpstr>
      <vt:lpstr>Communication with Patients, Prescribers, and Pharmacists</vt:lpstr>
      <vt:lpstr>Plan Benefit Design</vt:lpstr>
      <vt:lpstr>Business Management</vt:lpstr>
      <vt:lpstr>Cost Management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tmcgraw</dc:creator>
  <cp:lastModifiedBy>Cirildo, Sarah P</cp:lastModifiedBy>
  <cp:revision>89</cp:revision>
  <dcterms:created xsi:type="dcterms:W3CDTF">2011-11-21T20:45:11Z</dcterms:created>
  <dcterms:modified xsi:type="dcterms:W3CDTF">2022-08-05T21:10:16Z</dcterms:modified>
</cp:coreProperties>
</file>